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78" r:id="rId13"/>
    <p:sldId id="279" r:id="rId14"/>
    <p:sldId id="289" r:id="rId15"/>
    <p:sldId id="282" r:id="rId16"/>
    <p:sldId id="290" r:id="rId17"/>
    <p:sldId id="292" r:id="rId18"/>
    <p:sldId id="293" r:id="rId19"/>
    <p:sldId id="295" r:id="rId20"/>
    <p:sldId id="296" r:id="rId21"/>
    <p:sldId id="297" r:id="rId22"/>
    <p:sldId id="298" r:id="rId23"/>
    <p:sldId id="301" r:id="rId24"/>
    <p:sldId id="299" r:id="rId25"/>
    <p:sldId id="300" r:id="rId26"/>
  </p:sldIdLst>
  <p:sldSz cx="9144000" cy="5143500" type="screen16x9"/>
  <p:notesSz cx="6858000" cy="9144000"/>
  <p:embeddedFontLst>
    <p:embeddedFont>
      <p:font typeface="Bebas Neue" panose="020B0606020202050201" pitchFamily="34" charset="0"/>
      <p:regular r:id="rId28"/>
    </p:embeddedFont>
    <p:embeddedFont>
      <p:font typeface="Open Sans" panose="020B0606030504020204" pitchFamily="34" charset="0"/>
      <p:regular r:id="rId29"/>
      <p:bold r:id="rId30"/>
      <p:italic r:id="rId31"/>
      <p:boldItalic r:id="rId32"/>
    </p:embeddedFont>
    <p:embeddedFont>
      <p:font typeface="Open Sans ExtraBold" panose="020B0906030804020204" pitchFamily="34" charset="0"/>
      <p:bold r:id="rId33"/>
      <p:boldItalic r:id="rId34"/>
    </p:embeddedFont>
    <p:embeddedFont>
      <p:font typeface="Roboto" panose="02000000000000000000" pitchFamily="2" charset="0"/>
      <p:regular r:id="rId35"/>
      <p:bold r:id="rId36"/>
      <p:italic r:id="rId37"/>
      <p:boldItalic r:id="rId38"/>
    </p:embeddedFont>
    <p:embeddedFont>
      <p:font typeface="Roboto Medium" panose="02000000000000000000" pitchFamily="2" charset="0"/>
      <p:regular r:id="rId39"/>
      <p:bold r:id="rId40"/>
      <p:italic r:id="rId41"/>
      <p:boldItalic r:id="rId42"/>
    </p:embeddedFont>
    <p:embeddedFont>
      <p:font typeface="Roboto Thin"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5895F7-2C81-4718-A710-5290F61C4C66}">
  <a:tblStyle styleId="{6B5895F7-2C81-4718-A710-5290F61C4C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5229" autoAdjust="0"/>
  </p:normalViewPr>
  <p:slideViewPr>
    <p:cSldViewPr snapToGrid="0">
      <p:cViewPr varScale="1">
        <p:scale>
          <a:sx n="93" d="100"/>
          <a:sy n="93" d="100"/>
        </p:scale>
        <p:origin x="1186"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a0dd97d6fd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a0dd97d6fd_6_2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when we trained with trashnet dataset, the accuracy is not good. https://ieeexplore.ieee.org/document/9770922   In this paper, the authors solved that problem, they collected data for this specific problem. They named the dataset as trashbox</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a0dd97d6fd_6_2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a0dd97d6fd_6_2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0dd97d6f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a0dd97d6f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First we trained trashnet dataset with base model mobile net V2 fined tuned. F1 score is 57.6%. The matrix showcases high classification rates for certain categories, like</a:t>
            </a:r>
            <a:endParaRPr dirty="0"/>
          </a:p>
          <a:p>
            <a:pPr marL="0" lvl="0" indent="0" algn="l" rtl="0">
              <a:spcBef>
                <a:spcPts val="0"/>
              </a:spcBef>
              <a:spcAft>
                <a:spcPts val="0"/>
              </a:spcAft>
              <a:buClr>
                <a:schemeClr val="dk1"/>
              </a:buClr>
              <a:buSzPts val="1100"/>
              <a:buFont typeface="Arial"/>
              <a:buNone/>
            </a:pPr>
            <a:r>
              <a:rPr lang="en" dirty="0"/>
              <a:t>’Cardboard’, yet reveals some confusion between classes such as ’Glass’ and ’Paper’. As the dataset has lesser data for metal compared to other classes, It only has 21.8% accuracy. So, we trained for trashbox dataset which has more images. The accuracy is 77.3% which is really good. But when we test, classification models are good in real time testing. so we tried object detection model.</a:t>
            </a: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a0dd97d6fd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a0dd97d6fd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a0dd97d6fd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a0dd97d6fd_6_2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is developed by edge impulse. They said it can used up </a:t>
            </a:r>
            <a:r>
              <a:rPr lang="en-US" dirty="0" err="1"/>
              <a:t>tp</a:t>
            </a:r>
            <a:r>
              <a:rPr lang="en-US" dirty="0"/>
              <a:t> 30x less power and memory compared to other object detection models. That is really good to deploy in micro-controllers. I have also tested Yolov5 and mobile NetV2 SSD lite. Training with FOMO </a:t>
            </a:r>
            <a:r>
              <a:rPr lang="en-US" dirty="0" err="1"/>
              <a:t>singificanlly</a:t>
            </a:r>
            <a:r>
              <a:rPr lang="en-US" dirty="0"/>
              <a:t> has lesser model size. While we trained with </a:t>
            </a:r>
            <a:r>
              <a:rPr lang="en-US" dirty="0" err="1"/>
              <a:t>trashnet</a:t>
            </a:r>
            <a:r>
              <a:rPr lang="en-US" dirty="0"/>
              <a:t> dataset that has annotated with bounding boxes and the results is not bad </a:t>
            </a:r>
            <a:r>
              <a:rPr lang="en-US" sz="1400" dirty="0">
                <a:solidFill>
                  <a:schemeClr val="dk1"/>
                </a:solidFill>
              </a:rPr>
              <a:t>F1 score:57.6% but the size is not still ok. So we collected our own custom data with phone that we can connect to the edge impulse and immediately upload the photo. Then those photos are annotated with bounding boxes. Collected five classes : paper, plastic, glass, e-waste and organic.</a:t>
            </a:r>
            <a:endParaRPr lang="en-US" dirty="0"/>
          </a:p>
        </p:txBody>
      </p:sp>
    </p:spTree>
    <p:extLst>
      <p:ext uri="{BB962C8B-B14F-4D97-AF65-F5344CB8AC3E}">
        <p14:creationId xmlns:p14="http://schemas.microsoft.com/office/powerpoint/2010/main" val="564633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a0dd97d6fd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a0dd97d6fd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choosed the model trained with the custom dataset. Imported as arduino library and deployed to the ESP32 CAM. The classification results are accurate but have latency about 3 second to detected. Based on that classification results, we can make servo motor rotations to sort the waste.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0dd97d6fd_6_2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0dd97d6fd_6_2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save power, we do not want to operate the ESP32 all the time. For this system, we do not need to send the data all the time, We will only publish data when the person is throws then ESP will goes to deep sleep mode. While there are timer wake up, touch wake up , external interrupt wake up, ULP (Ultra Low Power) Co-processor Wake Up. we used external wake up by using push button. That can later use for bin opening. When we presses push button, that will makes the servo motor rotation and bin open and also wakes up ESP32 from deep sleep mode. That why we choose external wake up mode. We used Raspberry pi to host MQTT broker and Node-RED. But for </a:t>
            </a:r>
            <a:r>
              <a:rPr lang="en-US" dirty="0" err="1"/>
              <a:t>futher</a:t>
            </a:r>
            <a:r>
              <a:rPr lang="en-US" dirty="0"/>
              <a:t> developments, we can use other servers. We used it for testing. By using Node-RED, we can add more bins to the systems easily while it works with publish/subscribe. We can just easily </a:t>
            </a:r>
            <a:r>
              <a:rPr lang="en-US" dirty="0" err="1"/>
              <a:t>pulish</a:t>
            </a:r>
            <a:r>
              <a:rPr lang="en-US" dirty="0"/>
              <a:t> for new bins for example waste/bin1 and subscribe that topic from Node-RED. When waste level is greater than 70% or battery level is lower than 20%, it will send notifications to Line personal account or groups. </a:t>
            </a:r>
          </a:p>
        </p:txBody>
      </p:sp>
    </p:spTree>
    <p:extLst>
      <p:ext uri="{BB962C8B-B14F-4D97-AF65-F5344CB8AC3E}">
        <p14:creationId xmlns:p14="http://schemas.microsoft.com/office/powerpoint/2010/main" val="3043169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0dd97d6fd_6_2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0dd97d6fd_6_2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hardware block </a:t>
            </a:r>
            <a:r>
              <a:rPr lang="en-US" dirty="0" err="1"/>
              <a:t>digram.Ultrasonic</a:t>
            </a:r>
            <a:r>
              <a:rPr lang="en-US" dirty="0"/>
              <a:t> sensor ECHO is connected to GPIO32 and Trig is connected to GPIO33.VCC is connected to 5V pin and GND to GND. Servo Motor is connected to 5Vin and GPIO 18. To power the ESP32, we </a:t>
            </a:r>
            <a:r>
              <a:rPr lang="en-US" dirty="0" err="1"/>
              <a:t>choosed</a:t>
            </a:r>
            <a:r>
              <a:rPr lang="en-US" dirty="0"/>
              <a:t> 500mAh li-ion battery. We will discuss later how we </a:t>
            </a:r>
            <a:r>
              <a:rPr lang="en-US" dirty="0" err="1"/>
              <a:t>choosed</a:t>
            </a:r>
            <a:r>
              <a:rPr lang="en-US" dirty="0"/>
              <a:t> 500mAh for our system. While li-ion battery maximum voltage is 4.7V, we need to step down the voltage, while ESP32 only has one 5V pin that is already used. To connect to other Vin which is 3.3V, we need to step down the voltage. To step down, Using a voltage regulator can indeed be more power-efficient compared to a voltage divider made of resistors for powering a device like the ESP32. A voltage divider constantly draws current proportional to the voltage drop and the resistance, which can waste power, especially when the system is idle.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 voltage regulator, particularly a low-dropout (LDO) regulator, is designed to minimize the amount of electricity converted into heat when stepping down voltages. It only consumes as much power as needed by the load, making it more energy-efficient for battery-powered applications.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Capacitors are commonly used alongside voltage regulators to stabilize the output voltage and filter out any noise, further ensuring the ESP32 operates within safe voltage levels and with a clean power supply. </a:t>
            </a:r>
          </a:p>
        </p:txBody>
      </p:sp>
    </p:spTree>
    <p:extLst>
      <p:ext uri="{BB962C8B-B14F-4D97-AF65-F5344CB8AC3E}">
        <p14:creationId xmlns:p14="http://schemas.microsoft.com/office/powerpoint/2010/main" val="2216231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a0dd97d6fd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a0dd97d6fd_6_2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to estimate the ESP32 CAM's battery life started with collecting precise data on how much power it uses. We measured the current draw when it's active and when it's sleeping. We also noted how long it stays in each state and how often it wakes up to sort trash each day.</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To make sense of this data, we used some straightforward equations. We calculated the energy used each time the bin wakes up and multiplies that by how many times it does this in a day. Then, to find out how long our battery would last, we divided the battery's total power by the daily usage."</a:t>
            </a:r>
          </a:p>
        </p:txBody>
      </p:sp>
    </p:spTree>
    <p:extLst>
      <p:ext uri="{BB962C8B-B14F-4D97-AF65-F5344CB8AC3E}">
        <p14:creationId xmlns:p14="http://schemas.microsoft.com/office/powerpoint/2010/main" val="586600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a0dd97d6fd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a0dd97d6fd_6_2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we created synthetic data that mimics real-world usage. Think of it like simulating a day in the life of our smart bin. We used different statistical models to represent how often the bin would be used and the range of power it might draw.</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Our </a:t>
            </a:r>
            <a:r>
              <a:rPr lang="en-US" dirty="0" err="1"/>
              <a:t>RandomForestRegressor</a:t>
            </a:r>
            <a:r>
              <a:rPr lang="en-US" dirty="0"/>
              <a:t>, which is a fancy tool for making predictions, was trained with this data. It helped us forecast the daily energy use of our bin.</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We also paid close attention to how long our bin sleeps because more sleep means less power used. Finally, we tested our predictions against real-life data, confirming our model is on point. This whole process gives us valuable insights into making our ESP32 CAM run as long as possible on a single charge</a:t>
            </a:r>
          </a:p>
        </p:txBody>
      </p:sp>
    </p:spTree>
    <p:extLst>
      <p:ext uri="{BB962C8B-B14F-4D97-AF65-F5344CB8AC3E}">
        <p14:creationId xmlns:p14="http://schemas.microsoft.com/office/powerpoint/2010/main" val="100360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0dd97d6fd_6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0dd97d6fd_6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Hello everyone. Last time we talked about the problems with old waste management systems. They have many issues, like being too costly and not good for the environment.</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r>
              <a:rPr lang="en" sz="800">
                <a:solidFill>
                  <a:schemeClr val="dk1"/>
                </a:solidFill>
              </a:rPr>
              <a:t>Today, let's talk about Smart Waste Management Systems, or SWMS. These are much better because:</a:t>
            </a:r>
            <a:endParaRPr sz="800">
              <a:solidFill>
                <a:schemeClr val="dk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r>
              <a:rPr lang="en" sz="800">
                <a:solidFill>
                  <a:schemeClr val="dk1"/>
                </a:solidFill>
              </a:rPr>
              <a:t>They sort waste more accurately.</a:t>
            </a:r>
            <a:endParaRPr sz="800">
              <a:solidFill>
                <a:schemeClr val="dk1"/>
              </a:solidFill>
            </a:endParaRPr>
          </a:p>
          <a:p>
            <a:pPr marL="0" lvl="0" indent="0" algn="l" rtl="0">
              <a:spcBef>
                <a:spcPts val="0"/>
              </a:spcBef>
              <a:spcAft>
                <a:spcPts val="0"/>
              </a:spcAft>
              <a:buNone/>
            </a:pPr>
            <a:r>
              <a:rPr lang="en" sz="800">
                <a:solidFill>
                  <a:schemeClr val="dk1"/>
                </a:solidFill>
              </a:rPr>
              <a:t>They cost less in terms of money and effort.</a:t>
            </a:r>
            <a:endParaRPr sz="800">
              <a:solidFill>
                <a:schemeClr val="dk1"/>
              </a:solidFill>
            </a:endParaRPr>
          </a:p>
          <a:p>
            <a:pPr marL="0" lvl="0" indent="0" algn="l" rtl="0">
              <a:spcBef>
                <a:spcPts val="0"/>
              </a:spcBef>
              <a:spcAft>
                <a:spcPts val="0"/>
              </a:spcAft>
              <a:buNone/>
            </a:pPr>
            <a:r>
              <a:rPr lang="en" sz="800">
                <a:solidFill>
                  <a:schemeClr val="dk1"/>
                </a:solidFill>
              </a:rPr>
              <a:t>They give us useful information to make better decisions.</a:t>
            </a:r>
            <a:endParaRPr sz="800">
              <a:solidFill>
                <a:schemeClr val="dk1"/>
              </a:solidFill>
            </a:endParaRPr>
          </a:p>
          <a:p>
            <a:pPr marL="0" lvl="0" indent="0" algn="l" rtl="0">
              <a:spcBef>
                <a:spcPts val="0"/>
              </a:spcBef>
              <a:spcAft>
                <a:spcPts val="0"/>
              </a:spcAft>
              <a:buClr>
                <a:schemeClr val="dk1"/>
              </a:buClr>
              <a:buSzPts val="1100"/>
              <a:buFont typeface="Arial"/>
              <a:buNone/>
            </a:pPr>
            <a:r>
              <a:rPr lang="en" sz="800">
                <a:solidFill>
                  <a:schemeClr val="dk1"/>
                </a:solidFill>
              </a:rPr>
              <a:t>They are better for our environment.</a:t>
            </a:r>
            <a:endParaRPr sz="8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0dd97d6fd_6_2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0dd97d6fd_6_2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save power, we do not want to operate the ESP32 all the time. For this system, we do not need to send the data all the time, We will only publish data when the person is throws then ESP will goes to deep sleep mode. While there are timer wake up, touch wake up , external interrupt wake up, ULP (Ultra Low Power) Co-processor Wake Up. we used external wake up by using push button. That can later use for bin opening. When we presses push button, that will makes the servo motor rotation and bin open and also wakes up ESP32 from deep sleep mode. That why we choose external wake up mode. We used Raspberry pi to host MQTT broker and Node-RED. But for </a:t>
            </a:r>
            <a:r>
              <a:rPr lang="en-US" dirty="0" err="1"/>
              <a:t>futher</a:t>
            </a:r>
            <a:r>
              <a:rPr lang="en-US" dirty="0"/>
              <a:t> developments, we can use other servers. We used it for testing. By using Node-RED, we can add more bins to the systems easily while it works with publish/subscribe. We can just easily </a:t>
            </a:r>
            <a:r>
              <a:rPr lang="en-US" dirty="0" err="1"/>
              <a:t>pulish</a:t>
            </a:r>
            <a:r>
              <a:rPr lang="en-US" dirty="0"/>
              <a:t> for new bins for example waste/bin1 and subscribe that topic from Node-RED. When waste level is greater than 70% or battery level is lower than 20%, it will send notifications to Line personal account or groups. </a:t>
            </a:r>
          </a:p>
        </p:txBody>
      </p:sp>
    </p:spTree>
    <p:extLst>
      <p:ext uri="{BB962C8B-B14F-4D97-AF65-F5344CB8AC3E}">
        <p14:creationId xmlns:p14="http://schemas.microsoft.com/office/powerpoint/2010/main" val="1401632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0dd97d6fd_6_2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0dd97d6fd_6_2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 ESP32's got a sharp sensor that can read voltages between 0 and 3.3 volts. This reading is then turned into a number between 0 and 4095 by the ADC, which is like a translator for voltage.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Here's the neat part: we use a simple math formula to figure out the exact battery voltage from the ADC number. When the voltage dips below 3.1V, our ESP32 sends out an alert – a zero – to our monitoring topic. And if it's all good, above 3.1V, it sends a one.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All this info gets beamed to our </a:t>
            </a:r>
            <a:r>
              <a:rPr lang="en-US" dirty="0" err="1"/>
              <a:t>Thingspeak</a:t>
            </a:r>
            <a:r>
              <a:rPr lang="en-US" dirty="0"/>
              <a:t> dashboard, so we can see, clear as day, if our battery is doing fine or if it needs a charge."</a:t>
            </a:r>
          </a:p>
        </p:txBody>
      </p:sp>
    </p:spTree>
    <p:extLst>
      <p:ext uri="{BB962C8B-B14F-4D97-AF65-F5344CB8AC3E}">
        <p14:creationId xmlns:p14="http://schemas.microsoft.com/office/powerpoint/2010/main" val="2678080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0dd97d6fd_6_2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0dd97d6fd_6_2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 we've tapped into the power of instant messaging with Line Notify. This service lets us send real-time alerts, keeping everyone in the loop.</a:t>
            </a:r>
            <a:endParaRPr lang="en-US" b="0"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Here's what we did: We hooked up Line Notify to our Node-RED server, which now sends messages when the bin's full or if something's not right. We made sure this connection is secure and reliable.</a:t>
            </a:r>
            <a:endParaRPr lang="en-US" b="0"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Why Line? It's popular, so our alerts reach many people fast. And it's easy to integrate, so we didn't have to redo our whole system.</a:t>
            </a:r>
            <a:endParaRPr lang="en-US" b="0"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Now, whether the bin's full or there's an unexpected issue, Line Notify lets us know immediately. This way, we can handle waste collection and system checks without delay, keeping everything running smoothly."</a:t>
            </a:r>
            <a:br>
              <a:rPr lang="en-US" b="0" dirty="0">
                <a:effectLst/>
              </a:rPr>
            </a:br>
            <a:endParaRPr lang="en-US" dirty="0"/>
          </a:p>
        </p:txBody>
      </p:sp>
    </p:spTree>
    <p:extLst>
      <p:ext uri="{BB962C8B-B14F-4D97-AF65-F5344CB8AC3E}">
        <p14:creationId xmlns:p14="http://schemas.microsoft.com/office/powerpoint/2010/main" val="4045488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0dd97d6fd_6_2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0dd97d6fd_6_2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 we've tapped into the power of instant messaging with Line Notify. This service lets us send real-time alerts, keeping everyone in the loop.</a:t>
            </a:r>
            <a:endParaRPr lang="en-US" b="0"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Here's what we did: We hooked up Line Notify to our Node-RED server, which now sends messages when the bin's full or if something's not right. We made sure this connection is secure and reliable.</a:t>
            </a:r>
            <a:endParaRPr lang="en-US" b="0"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Why Line? It's popular, so our alerts reach many people fast. And it's easy to integrate, so we didn't have to redo our whole system.</a:t>
            </a:r>
            <a:endParaRPr lang="en-US" b="0"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Now, whether the bin's full or there's an unexpected issue, Line Notify lets us know immediately. This way, we can handle waste collection and system checks without delay, keeping everything running smoothly."</a:t>
            </a:r>
            <a:br>
              <a:rPr lang="en-US" b="0" dirty="0">
                <a:effectLst/>
              </a:rPr>
            </a:br>
            <a:endParaRPr lang="en-US" dirty="0"/>
          </a:p>
        </p:txBody>
      </p:sp>
    </p:spTree>
    <p:extLst>
      <p:ext uri="{BB962C8B-B14F-4D97-AF65-F5344CB8AC3E}">
        <p14:creationId xmlns:p14="http://schemas.microsoft.com/office/powerpoint/2010/main" val="814511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0dd97d6fd_6_2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0dd97d6fd_6_2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We've designed a solution that's not just efficient and easy to integrate but also incredibly cost-effective, priced at 645 THB.</a:t>
            </a:r>
            <a:endParaRPr lang="en-US" sz="3200" b="0"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Our use of Node-RED and LINE Notify ensures our system is scalable and capable of immediate alerts, crucial for timely waste management. With Edge Impulse, we've taken an innovative approach to waste classification.</a:t>
            </a:r>
            <a:endParaRPr lang="en-US" sz="3200" b="0"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Looking ahead, we aim to enhance accuracy, optimize memory usage, and speed up detection, continually pushing the boundaries of sustainable waste management.</a:t>
            </a:r>
            <a:endParaRPr lang="en-US" sz="3200" b="0" dirty="0">
              <a:effectLst/>
            </a:endParaRPr>
          </a:p>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Our design stands out in the market, offering similar functionalities to higher-priced alternatives, yet at a fraction of the cost. This project is a stepping stone towards smarter and more sustainable waste management systems."</a:t>
            </a:r>
            <a:endParaRPr lang="en-US" sz="3200" b="0" dirty="0">
              <a:effectLst/>
            </a:endParaRPr>
          </a:p>
          <a:p>
            <a:pPr marL="158750" indent="0">
              <a:buNone/>
            </a:pPr>
            <a:br>
              <a:rPr lang="en-US" b="0" dirty="0">
                <a:effectLst/>
              </a:rPr>
            </a:br>
            <a:endParaRPr lang="en-US" dirty="0"/>
          </a:p>
        </p:txBody>
      </p:sp>
    </p:spTree>
    <p:extLst>
      <p:ext uri="{BB962C8B-B14F-4D97-AF65-F5344CB8AC3E}">
        <p14:creationId xmlns:p14="http://schemas.microsoft.com/office/powerpoint/2010/main" val="2434217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0dd97d6fd_6_2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0dd97d6fd_6_2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endParaRPr lang="en-US" dirty="0"/>
          </a:p>
        </p:txBody>
      </p:sp>
    </p:spTree>
    <p:extLst>
      <p:ext uri="{BB962C8B-B14F-4D97-AF65-F5344CB8AC3E}">
        <p14:creationId xmlns:p14="http://schemas.microsoft.com/office/powerpoint/2010/main" val="4143292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a0dd97d6fd_6_1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a0dd97d6fd_6_1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"Let’s talk about some smart bins that are already out there. I looked at a lot of papers and found some problems with these bins.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First, some of them use parts that aren't needed. This makes them cost more and use more power. Also, many of these bins are hard to add more of them to the system. This is called scalability, and it's important if you want lots of bins working together.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Some of these bins are also hard to start using. They are not easy to set up. And many of them only do one or two things, like just watching how full they get or opening when someone comes near.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Even the bins that can sort waste by themselves are not perfect. They do a cool job, but they are very expensive.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we thought, why not make a bin that’s better? We want a bin that can tell how full it is, send messages when it needs to be emptied, and even sort out the trash. And we want to do all this in a way that doesn’t use much power or cost a lot of money. We also want it to be easy for people to 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see how we made this happen in our project."</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a0dd97d6fd_6_1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a0dd97d6fd_6_1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"Let’s talk about what we aimed to do in our study. We had four main goals: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First, we wanted to make machine learning work really well on small computers like microcontrollers. This means finding the best ways to train and use ML models in our smart bin system.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Second, our goal was to make a smart bin that doesn’t cost too much or use a lot of power. But we still wanted it to do important things like tell what kind of waste is inside and send alerts.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Third, we wanted our bin to be able to send messages right away. This way, we know when it’s almost full or when the battery is low and needs attention.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fourth, we tried to make a part of the bin that can sort the trash. We started by using something called a servo motor. The way it sorts depends on what the ML model tells it about the trash.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These were our main goals. They guided all the work we did on this project."</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a0dd97d6fd_6_2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a0dd97d6fd_6_2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our proposal, we talked about using the ResNet-50 model for classifying waste. But, we found a challenge in putting this big model into small devices like our ESP32 CAM.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chose the ESP32 CAM OV2640 for our project. It's a good choice because it costs less and uses less power compared to other setups like Raspberry Pi and Pi Camera, as mentioned in a study by Alam et al. in 2020.</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OV2640 has less memory, so it can't handle big models like ResNet-50. This was our big challenge. Other projects use Raspberry Pi for sorting waste and ESP32 for sending data. This setup is more expensive and uses more power.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wanted to use only the ESP32 CAM for both sorting the waste and sending data. This keeps the cost and power use down. But how do we fit a good model into the ESP32 CAM's small memory? That was what we needed to figure out</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a0dd97d6fd_6_2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a0dd97d6fd_6_2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MobileNetV2 is a neural network made for small and smart devices, just like our ESP32 CAM. It’s built to be fast and efficient without giving up its ability to make smart decisions.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architecture uses something called inverted residuals with linear bottlenecks. Here’s how it works: It takes the input and makes it bigger with more channels, then it filters these channels without mixing them up — this is the depthwise part. After that, it shrinks the channels back down. This way, we keep only the most important information at every step.</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the bottlenecks are linear, which means we don’t lose small but important details after filtering. This is great because we want to keep as much information as possible without using too much power or space.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the depthwise separable convolutions are the heart of MobileNetV2. They split a big job into smaller parts, making it less heavy on the device. It’s like having a team where each person does one task really well instead of one person doing everything.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With alpha, the width multiplier, we can squeeze or stretch our model. Think of it like a rubber band. If we pull it too much, it might snap, losing accuracy. But if we don’t pull enough, it won’t fit into our small ESP32 CAM. So we adjust alpha to get it just right.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By tweaking MobileNetV2 for our smart bin, we made it really good at knowing different types of trash, even in different lighting or positions. This is key for making sure our smart bin sorts waste correctly.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we’ve got a model that’s just the right size, works fast, and still knows its trash — that’s why MobileNetV2 is our top choice."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a0dd97d6fd_6_2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a0dd97d6fd_6_2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the early stages of our project, we experimented with Node-RED, an intuitive tool for connecting devices and processes. We utilized a node that was pre-configured with the MobileNet model, which is a powerful image classification tool right out of the box.</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Here's what we did: we had a camera take a picture, which was then sent to the MobileNet node within Node-RED. The result? We could see what the camera saw, labeled and categorized accurately, and it was fast – really fast. No waiting around; it was like real-time.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But here's the thing: MobileNet is a generalist. It's been trained on a huge dataset — think over a thousand different categories, like what you find in ImageNet. That's like having a dictionary when you just need a glossary.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wanted something tailored, a model that knows about waste, not zebras and telescopes. So, we got to work on fine-tuning our own model with just the right categories and converted it into TensorFlow.js format because Node-RED, which runs on Node.js, is friendly with JavaScript.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Now, we faced a fork in the road. Should we build our own custom node in Node-RED using our model? Or should we set up an external Machine Learning API and fetch the classification over HTTP requests?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rolled up our sleeves and tried both. Two weeks in, we hit walls. These methods, while feasible, were not smooth sailing. They introduced complexity and, more importantly, latency, which we couldn't afford.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what did we do? We adapted. We remembered one of our core goals: to keep things simple and efficient. We decided it was time to look for another path, one that would meet our needs for a straightforward, swift solution."</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0dd97d6fd_6_2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0dd97d6fd_6_2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also tried using something from Google called Teachable Machine. It's a tool that is very easy to use. You can put pictures into it, or even use a camera to take new ones. It learns what's in the pictures very quickly, and it does a really good job.</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Teachable Machine is good for starters. It lets us make models that can work on websites and even on mobile apps. We made two kinds: one is called TensorFlow.js, and the other is TensorFlow Lite.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But we had a big problem. We needed to make a way for our smart bin to use the model we made. This is called making an API. We tried, but it was too difficult. So, we had to look for another way."</a:t>
            </a:r>
            <a:endParaRPr sz="8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0dd97d6fd_6_2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a0dd97d6fd_6_2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Okay, so we found another way to make our smart bin work well. We used something called Edge Impulse. It's a tool that helps us to put our smart model right into small devices, like our ESP32 CAM.</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Edge Impulse is great for devices that don't have a lot of power or space. It's just right for our ESP32 CAM. The best part is, it's not hard to use. We could train our model and then put it directly onto the ESP32 CAM. This means we didn't need any extra stuff or complicated steps.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was really good for our project. With Edge Impulse, we made our smart bin able to know what kind of trash it has, all by itself, without needing to send pictures anywhere else or ask another computer. It's like teaching the bin to be smart on its own."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slide and script present Edge Impulse as a solution that simplifies and streamlines the process of deploying a machine learning model directly to ESP32 CAM, emphasizing its suitability and ease of use for your smart bin project. The language is kept simple and easy to understand.</a:t>
            </a:r>
            <a:endParaRPr dirty="0">
              <a:solidFill>
                <a:schemeClr val="dk1"/>
              </a:solidFill>
            </a:endParaRPr>
          </a:p>
          <a:p>
            <a:pPr marL="0" lvl="0" indent="0" algn="l" rtl="0">
              <a:spcBef>
                <a:spcPts val="0"/>
              </a:spcBef>
              <a:spcAft>
                <a:spcPts val="0"/>
              </a:spcAft>
              <a:buNone/>
            </a:pPr>
            <a:r>
              <a:rPr lang="en" dirty="0">
                <a:solidFill>
                  <a:schemeClr val="dk1"/>
                </a:solidFill>
              </a:rPr>
              <a:t>we can choose how to make our model. One way is called quantized, which means it uses less memory. This is good because it keeps things simple and fast. The other way is unoptimized, which uses a bit more memory but can be more detailed.</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cxnSp>
        <p:nvCxnSpPr>
          <p:cNvPr id="9" name="Google Shape;9;p2"/>
          <p:cNvCxnSpPr/>
          <p:nvPr/>
        </p:nvCxnSpPr>
        <p:spPr>
          <a:xfrm>
            <a:off x="721475" y="535000"/>
            <a:ext cx="7707300" cy="0"/>
          </a:xfrm>
          <a:prstGeom prst="straightConnector1">
            <a:avLst/>
          </a:prstGeom>
          <a:noFill/>
          <a:ln w="19050" cap="flat" cmpd="sng">
            <a:solidFill>
              <a:schemeClr val="dk1"/>
            </a:solidFill>
            <a:prstDash val="solid"/>
            <a:round/>
            <a:headEnd type="none" w="med" len="med"/>
            <a:tailEnd type="none" w="med" len="med"/>
          </a:ln>
        </p:spPr>
      </p:cxnSp>
      <p:cxnSp>
        <p:nvCxnSpPr>
          <p:cNvPr id="10" name="Google Shape;10;p2"/>
          <p:cNvCxnSpPr/>
          <p:nvPr/>
        </p:nvCxnSpPr>
        <p:spPr>
          <a:xfrm>
            <a:off x="721475" y="4618525"/>
            <a:ext cx="7707300" cy="0"/>
          </a:xfrm>
          <a:prstGeom prst="straightConnector1">
            <a:avLst/>
          </a:prstGeom>
          <a:noFill/>
          <a:ln w="19050" cap="flat" cmpd="sng">
            <a:solidFill>
              <a:schemeClr val="dk1"/>
            </a:solidFill>
            <a:prstDash val="solid"/>
            <a:round/>
            <a:headEnd type="none" w="med" len="med"/>
            <a:tailEnd type="none" w="med" len="med"/>
          </a:ln>
        </p:spPr>
      </p:cxnSp>
      <p:sp>
        <p:nvSpPr>
          <p:cNvPr id="11" name="Google Shape;11;p2"/>
          <p:cNvSpPr txBox="1">
            <a:spLocks noGrp="1"/>
          </p:cNvSpPr>
          <p:nvPr>
            <p:ph type="ctrTitle"/>
          </p:nvPr>
        </p:nvSpPr>
        <p:spPr>
          <a:xfrm>
            <a:off x="721475" y="937610"/>
            <a:ext cx="4141800" cy="2752500"/>
          </a:xfrm>
          <a:prstGeom prst="rect">
            <a:avLst/>
          </a:prstGeom>
        </p:spPr>
        <p:txBody>
          <a:bodyPr spcFirstLastPara="1" wrap="square" lIns="91425" tIns="91425" rIns="91425" bIns="91425" anchor="t" anchorCtr="0">
            <a:noAutofit/>
          </a:bodyPr>
          <a:lstStyle>
            <a:lvl1pPr lvl="0">
              <a:lnSpc>
                <a:spcPct val="97000"/>
              </a:lnSpc>
              <a:spcBef>
                <a:spcPts val="0"/>
              </a:spcBef>
              <a:spcAft>
                <a:spcPts val="0"/>
              </a:spcAft>
              <a:buClr>
                <a:srgbClr val="191919"/>
              </a:buClr>
              <a:buSzPts val="5200"/>
              <a:buNone/>
              <a:defRPr sz="8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flipH="1">
            <a:off x="721475" y="4120568"/>
            <a:ext cx="4141800" cy="41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1560150" y="1012075"/>
            <a:ext cx="6001200" cy="19215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1000" b="0">
                <a:latin typeface="Open Sans ExtraBold"/>
                <a:ea typeface="Open Sans ExtraBold"/>
                <a:cs typeface="Open Sans ExtraBold"/>
                <a:sym typeface="Open Sans Extra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4" name="Google Shape;54;p11"/>
          <p:cNvSpPr txBox="1">
            <a:spLocks noGrp="1"/>
          </p:cNvSpPr>
          <p:nvPr>
            <p:ph type="subTitle" idx="1"/>
          </p:nvPr>
        </p:nvSpPr>
        <p:spPr>
          <a:xfrm>
            <a:off x="1560150" y="3145025"/>
            <a:ext cx="6001200" cy="3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55" name="Google Shape;55;p11"/>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56" name="Google Shape;56;p11"/>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8"/>
        <p:cNvGrpSpPr/>
        <p:nvPr/>
      </p:nvGrpSpPr>
      <p:grpSpPr>
        <a:xfrm>
          <a:off x="0" y="0"/>
          <a:ext cx="0" cy="0"/>
          <a:chOff x="0" y="0"/>
          <a:chExt cx="0" cy="0"/>
        </a:xfrm>
      </p:grpSpPr>
      <p:cxnSp>
        <p:nvCxnSpPr>
          <p:cNvPr id="59" name="Google Shape;59;p13"/>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0;p13"/>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
        <p:nvSpPr>
          <p:cNvPr id="61" name="Google Shape;61;p13"/>
          <p:cNvSpPr txBox="1">
            <a:spLocks noGrp="1"/>
          </p:cNvSpPr>
          <p:nvPr>
            <p:ph type="title"/>
          </p:nvPr>
        </p:nvSpPr>
        <p:spPr>
          <a:xfrm>
            <a:off x="715100" y="1341205"/>
            <a:ext cx="45966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b="0">
                <a:latin typeface="Open Sans ExtraBold"/>
                <a:ea typeface="Open Sans ExtraBold"/>
                <a:cs typeface="Open Sans ExtraBold"/>
                <a:sym typeface="Open Sans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7403400" y="1378800"/>
            <a:ext cx="1014300" cy="62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4000" b="0">
                <a:latin typeface="Open Sans ExtraBold"/>
                <a:ea typeface="Open Sans ExtraBold"/>
                <a:cs typeface="Open Sans ExtraBold"/>
                <a:sym typeface="Open Sans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715100" y="1697930"/>
            <a:ext cx="4596600" cy="3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3"/>
          </p:nvPr>
        </p:nvSpPr>
        <p:spPr>
          <a:xfrm>
            <a:off x="715100" y="2132154"/>
            <a:ext cx="45966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b="0">
                <a:latin typeface="Open Sans ExtraBold"/>
                <a:ea typeface="Open Sans ExtraBold"/>
                <a:cs typeface="Open Sans ExtraBold"/>
                <a:sym typeface="Open Sans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7403400" y="2169151"/>
            <a:ext cx="1014300" cy="62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4000" b="0">
                <a:latin typeface="Open Sans ExtraBold"/>
                <a:ea typeface="Open Sans ExtraBold"/>
                <a:cs typeface="Open Sans ExtraBold"/>
                <a:sym typeface="Open Sans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715100" y="2488880"/>
            <a:ext cx="4596600" cy="3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6"/>
          </p:nvPr>
        </p:nvSpPr>
        <p:spPr>
          <a:xfrm>
            <a:off x="715100" y="2923104"/>
            <a:ext cx="45966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b="0">
                <a:latin typeface="Open Sans ExtraBold"/>
                <a:ea typeface="Open Sans ExtraBold"/>
                <a:cs typeface="Open Sans ExtraBold"/>
                <a:sym typeface="Open Sans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7403400" y="2959502"/>
            <a:ext cx="1014300" cy="62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4000" b="0">
                <a:latin typeface="Open Sans ExtraBold"/>
                <a:ea typeface="Open Sans ExtraBold"/>
                <a:cs typeface="Open Sans ExtraBold"/>
                <a:sym typeface="Open Sans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715100" y="3279829"/>
            <a:ext cx="4596600" cy="3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9"/>
          </p:nvPr>
        </p:nvSpPr>
        <p:spPr>
          <a:xfrm>
            <a:off x="715100" y="3714054"/>
            <a:ext cx="4596600" cy="41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b="0">
                <a:latin typeface="Open Sans ExtraBold"/>
                <a:ea typeface="Open Sans ExtraBold"/>
                <a:cs typeface="Open Sans ExtraBold"/>
                <a:sym typeface="Open Sans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7403400" y="3749825"/>
            <a:ext cx="1014300" cy="620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4000" b="0">
                <a:latin typeface="Open Sans ExtraBold"/>
                <a:ea typeface="Open Sans ExtraBold"/>
                <a:cs typeface="Open Sans ExtraBold"/>
                <a:sym typeface="Open Sans Extra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715100" y="4070779"/>
            <a:ext cx="4596600" cy="3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15"/>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715100" y="3987300"/>
            <a:ext cx="4563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200" b="0">
                <a:latin typeface="Open Sans ExtraBold"/>
                <a:ea typeface="Open Sans ExtraBold"/>
                <a:cs typeface="Open Sans ExtraBold"/>
                <a:sym typeface="Open Sans Extra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6" name="Google Shape;76;p14"/>
          <p:cNvSpPr txBox="1">
            <a:spLocks noGrp="1"/>
          </p:cNvSpPr>
          <p:nvPr>
            <p:ph type="subTitle" idx="1"/>
          </p:nvPr>
        </p:nvSpPr>
        <p:spPr>
          <a:xfrm>
            <a:off x="715050" y="1222017"/>
            <a:ext cx="5620800" cy="222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77" name="Google Shape;77;p14"/>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78" name="Google Shape;78;p14"/>
          <p:cNvCxnSpPr/>
          <p:nvPr/>
        </p:nvCxnSpPr>
        <p:spPr>
          <a:xfrm>
            <a:off x="715050" y="4588653"/>
            <a:ext cx="7713900" cy="0"/>
          </a:xfrm>
          <a:prstGeom prst="straightConnector1">
            <a:avLst/>
          </a:prstGeom>
          <a:noFill/>
          <a:ln w="19050" cap="flat" cmpd="sng">
            <a:solidFill>
              <a:schemeClr val="dk2"/>
            </a:solidFill>
            <a:prstDash val="solid"/>
            <a:round/>
            <a:headEnd type="none" w="med" len="med"/>
            <a:tailEnd type="none" w="med" len="med"/>
          </a:ln>
        </p:spPr>
      </p:cxnSp>
      <p:cxnSp>
        <p:nvCxnSpPr>
          <p:cNvPr id="79" name="Google Shape;79;p14"/>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0"/>
        <p:cNvGrpSpPr/>
        <p:nvPr/>
      </p:nvGrpSpPr>
      <p:grpSpPr>
        <a:xfrm>
          <a:off x="0" y="0"/>
          <a:ext cx="0" cy="0"/>
          <a:chOff x="0" y="0"/>
          <a:chExt cx="0" cy="0"/>
        </a:xfrm>
      </p:grpSpPr>
      <p:cxnSp>
        <p:nvCxnSpPr>
          <p:cNvPr id="81" name="Google Shape;81;p15"/>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82" name="Google Shape;82;p15"/>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
        <p:nvSpPr>
          <p:cNvPr id="83" name="Google Shape;83;p15"/>
          <p:cNvSpPr txBox="1">
            <a:spLocks noGrp="1"/>
          </p:cNvSpPr>
          <p:nvPr>
            <p:ph type="subTitle" idx="1"/>
          </p:nvPr>
        </p:nvSpPr>
        <p:spPr>
          <a:xfrm>
            <a:off x="715100" y="1560825"/>
            <a:ext cx="3602400" cy="261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6"/>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4" name="Google Shape;84;p15"/>
          <p:cNvSpPr txBox="1">
            <a:spLocks noGrp="1"/>
          </p:cNvSpPr>
          <p:nvPr>
            <p:ph type="title"/>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425775" y="1338588"/>
            <a:ext cx="4002900" cy="681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b="0">
                <a:latin typeface="Open Sans ExtraBold"/>
                <a:ea typeface="Open Sans ExtraBold"/>
                <a:cs typeface="Open Sans ExtraBold"/>
                <a:sym typeface="Open Sans ExtraBold"/>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87" name="Google Shape;87;p16"/>
          <p:cNvSpPr txBox="1">
            <a:spLocks noGrp="1"/>
          </p:cNvSpPr>
          <p:nvPr>
            <p:ph type="subTitle" idx="1"/>
          </p:nvPr>
        </p:nvSpPr>
        <p:spPr>
          <a:xfrm>
            <a:off x="5153125" y="2085612"/>
            <a:ext cx="3275700" cy="171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cxnSp>
        <p:nvCxnSpPr>
          <p:cNvPr id="88" name="Google Shape;88;p16"/>
          <p:cNvCxnSpPr/>
          <p:nvPr/>
        </p:nvCxnSpPr>
        <p:spPr>
          <a:xfrm rot="10800000">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89" name="Google Shape;89;p16"/>
          <p:cNvCxnSpPr/>
          <p:nvPr/>
        </p:nvCxnSpPr>
        <p:spPr>
          <a:xfrm rot="10800000">
            <a:off x="715325" y="4618525"/>
            <a:ext cx="7707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90"/>
        <p:cNvGrpSpPr/>
        <p:nvPr/>
      </p:nvGrpSpPr>
      <p:grpSpPr>
        <a:xfrm>
          <a:off x="0" y="0"/>
          <a:ext cx="0" cy="0"/>
          <a:chOff x="0" y="0"/>
          <a:chExt cx="0" cy="0"/>
        </a:xfrm>
      </p:grpSpPr>
      <p:sp>
        <p:nvSpPr>
          <p:cNvPr id="91" name="Google Shape;91;p17"/>
          <p:cNvSpPr txBox="1">
            <a:spLocks noGrp="1"/>
          </p:cNvSpPr>
          <p:nvPr>
            <p:ph type="subTitle" idx="1"/>
          </p:nvPr>
        </p:nvSpPr>
        <p:spPr>
          <a:xfrm>
            <a:off x="715100" y="2587175"/>
            <a:ext cx="3224700" cy="169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7"/>
          <p:cNvSpPr txBox="1">
            <a:spLocks noGrp="1"/>
          </p:cNvSpPr>
          <p:nvPr>
            <p:ph type="title"/>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93" name="Google Shape;93;p17"/>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94" name="Google Shape;94;p17"/>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8"/>
          <p:cNvSpPr txBox="1">
            <a:spLocks noGrp="1"/>
          </p:cNvSpPr>
          <p:nvPr>
            <p:ph type="subTitle" idx="1"/>
          </p:nvPr>
        </p:nvSpPr>
        <p:spPr>
          <a:xfrm>
            <a:off x="5210900" y="2587175"/>
            <a:ext cx="3224700" cy="169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98" name="Google Shape;98;p18"/>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99" name="Google Shape;99;p18"/>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5101400" y="1283082"/>
            <a:ext cx="3327600" cy="10230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b="0">
                <a:latin typeface="Open Sans ExtraBold"/>
                <a:ea typeface="Open Sans ExtraBold"/>
                <a:cs typeface="Open Sans ExtraBold"/>
                <a:sym typeface="Open Sans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19"/>
          <p:cNvSpPr txBox="1">
            <a:spLocks noGrp="1"/>
          </p:cNvSpPr>
          <p:nvPr>
            <p:ph type="subTitle" idx="1"/>
          </p:nvPr>
        </p:nvSpPr>
        <p:spPr>
          <a:xfrm>
            <a:off x="5101400" y="2610918"/>
            <a:ext cx="3327600" cy="124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03" name="Google Shape;103;p19"/>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104" name="Google Shape;104;p19"/>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5"/>
        <p:cNvGrpSpPr/>
        <p:nvPr/>
      </p:nvGrpSpPr>
      <p:grpSpPr>
        <a:xfrm>
          <a:off x="0" y="0"/>
          <a:ext cx="0" cy="0"/>
          <a:chOff x="0" y="0"/>
          <a:chExt cx="0" cy="0"/>
        </a:xfrm>
      </p:grpSpPr>
      <p:sp>
        <p:nvSpPr>
          <p:cNvPr id="106" name="Google Shape;106;p20"/>
          <p:cNvSpPr txBox="1">
            <a:spLocks noGrp="1"/>
          </p:cNvSpPr>
          <p:nvPr>
            <p:ph type="subTitle" idx="1"/>
          </p:nvPr>
        </p:nvSpPr>
        <p:spPr>
          <a:xfrm>
            <a:off x="2746600" y="1403138"/>
            <a:ext cx="3501900" cy="4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200">
                <a:latin typeface="Open Sans ExtraBold"/>
                <a:ea typeface="Open Sans ExtraBold"/>
                <a:cs typeface="Open Sans ExtraBold"/>
                <a:sym typeface="Open Sans Extra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7" name="Google Shape;107;p20"/>
          <p:cNvSpPr txBox="1">
            <a:spLocks noGrp="1"/>
          </p:cNvSpPr>
          <p:nvPr>
            <p:ph type="subTitle" idx="2"/>
          </p:nvPr>
        </p:nvSpPr>
        <p:spPr>
          <a:xfrm>
            <a:off x="2746600" y="3175425"/>
            <a:ext cx="3501900" cy="4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2200">
                <a:latin typeface="Open Sans ExtraBold"/>
                <a:ea typeface="Open Sans ExtraBold"/>
                <a:cs typeface="Open Sans ExtraBold"/>
                <a:sym typeface="Open Sans Extra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8" name="Google Shape;108;p20"/>
          <p:cNvSpPr txBox="1">
            <a:spLocks noGrp="1"/>
          </p:cNvSpPr>
          <p:nvPr>
            <p:ph type="subTitle" idx="3"/>
          </p:nvPr>
        </p:nvSpPr>
        <p:spPr>
          <a:xfrm>
            <a:off x="2746600" y="1864775"/>
            <a:ext cx="3501900" cy="8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0"/>
          <p:cNvSpPr txBox="1">
            <a:spLocks noGrp="1"/>
          </p:cNvSpPr>
          <p:nvPr>
            <p:ph type="subTitle" idx="4"/>
          </p:nvPr>
        </p:nvSpPr>
        <p:spPr>
          <a:xfrm>
            <a:off x="2746600" y="3637050"/>
            <a:ext cx="3501900" cy="87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title"/>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11" name="Google Shape;111;p20"/>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112" name="Google Shape;112;p20"/>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cxnSp>
        <p:nvCxnSpPr>
          <p:cNvPr id="14" name="Google Shape;14;p3"/>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3"/>
          <p:cNvCxnSpPr/>
          <p:nvPr/>
        </p:nvCxnSpPr>
        <p:spPr>
          <a:xfrm>
            <a:off x="721475" y="4618525"/>
            <a:ext cx="7707300" cy="0"/>
          </a:xfrm>
          <a:prstGeom prst="straightConnector1">
            <a:avLst/>
          </a:prstGeom>
          <a:noFill/>
          <a:ln w="19050" cap="flat" cmpd="sng">
            <a:solidFill>
              <a:schemeClr val="dk1"/>
            </a:solidFill>
            <a:prstDash val="solid"/>
            <a:round/>
            <a:headEnd type="none" w="med" len="med"/>
            <a:tailEnd type="none" w="med" len="med"/>
          </a:ln>
        </p:spPr>
      </p:cxnSp>
      <p:sp>
        <p:nvSpPr>
          <p:cNvPr id="16" name="Google Shape;16;p3"/>
          <p:cNvSpPr txBox="1">
            <a:spLocks noGrp="1"/>
          </p:cNvSpPr>
          <p:nvPr>
            <p:ph type="title"/>
          </p:nvPr>
        </p:nvSpPr>
        <p:spPr>
          <a:xfrm>
            <a:off x="1908150" y="2427332"/>
            <a:ext cx="5327700" cy="14202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3600"/>
              <a:buNone/>
              <a:defRPr sz="4500" b="0">
                <a:latin typeface="Open Sans ExtraBold"/>
                <a:ea typeface="Open Sans ExtraBold"/>
                <a:cs typeface="Open Sans ExtraBold"/>
                <a:sym typeface="Open Sans Extra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996575" y="592444"/>
            <a:ext cx="3150900" cy="15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300" b="0">
                <a:latin typeface="Open Sans ExtraBold"/>
                <a:ea typeface="Open Sans ExtraBold"/>
                <a:cs typeface="Open Sans ExtraBold"/>
                <a:sym typeface="Open Sans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2122200" y="4114413"/>
            <a:ext cx="4899600" cy="4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21"/>
          <p:cNvSpPr txBox="1">
            <a:spLocks noGrp="1"/>
          </p:cNvSpPr>
          <p:nvPr>
            <p:ph type="body" idx="1"/>
          </p:nvPr>
        </p:nvSpPr>
        <p:spPr>
          <a:xfrm>
            <a:off x="720000" y="1386538"/>
            <a:ext cx="3837300" cy="30786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6"/>
              </a:buClr>
              <a:buSzPts val="1400"/>
              <a:buChar char="●"/>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16" name="Google Shape;116;p21"/>
          <p:cNvSpPr txBox="1">
            <a:spLocks noGrp="1"/>
          </p:cNvSpPr>
          <p:nvPr>
            <p:ph type="body" idx="2"/>
          </p:nvPr>
        </p:nvSpPr>
        <p:spPr>
          <a:xfrm>
            <a:off x="4586700" y="1386538"/>
            <a:ext cx="3837300" cy="30786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6"/>
              </a:buClr>
              <a:buSzPts val="1400"/>
              <a:buChar char="●"/>
              <a:defRPr sz="10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cxnSp>
        <p:nvCxnSpPr>
          <p:cNvPr id="117" name="Google Shape;117;p21"/>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118" name="Google Shape;118;p21"/>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cxnSp>
        <p:nvCxnSpPr>
          <p:cNvPr id="120" name="Google Shape;120;p22"/>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121" name="Google Shape;121;p22"/>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
        <p:nvSpPr>
          <p:cNvPr id="122" name="Google Shape;122;p22"/>
          <p:cNvSpPr txBox="1">
            <a:spLocks noGrp="1"/>
          </p:cNvSpPr>
          <p:nvPr>
            <p:ph type="title"/>
          </p:nvPr>
        </p:nvSpPr>
        <p:spPr>
          <a:xfrm>
            <a:off x="715100" y="1410748"/>
            <a:ext cx="23364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22"/>
          <p:cNvSpPr txBox="1">
            <a:spLocks noGrp="1"/>
          </p:cNvSpPr>
          <p:nvPr>
            <p:ph type="subTitle" idx="1"/>
          </p:nvPr>
        </p:nvSpPr>
        <p:spPr>
          <a:xfrm>
            <a:off x="715100" y="1878188"/>
            <a:ext cx="4402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2"/>
          <p:cNvSpPr txBox="1">
            <a:spLocks noGrp="1"/>
          </p:cNvSpPr>
          <p:nvPr>
            <p:ph type="title" idx="2"/>
          </p:nvPr>
        </p:nvSpPr>
        <p:spPr>
          <a:xfrm>
            <a:off x="715100" y="2366948"/>
            <a:ext cx="23364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22"/>
          <p:cNvSpPr txBox="1">
            <a:spLocks noGrp="1"/>
          </p:cNvSpPr>
          <p:nvPr>
            <p:ph type="subTitle" idx="3"/>
          </p:nvPr>
        </p:nvSpPr>
        <p:spPr>
          <a:xfrm>
            <a:off x="715100" y="2834387"/>
            <a:ext cx="4402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2"/>
          <p:cNvSpPr txBox="1">
            <a:spLocks noGrp="1"/>
          </p:cNvSpPr>
          <p:nvPr>
            <p:ph type="title" idx="4"/>
          </p:nvPr>
        </p:nvSpPr>
        <p:spPr>
          <a:xfrm>
            <a:off x="715100" y="3323111"/>
            <a:ext cx="23364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22"/>
          <p:cNvSpPr txBox="1">
            <a:spLocks noGrp="1"/>
          </p:cNvSpPr>
          <p:nvPr>
            <p:ph type="subTitle" idx="5"/>
          </p:nvPr>
        </p:nvSpPr>
        <p:spPr>
          <a:xfrm>
            <a:off x="715100" y="3790538"/>
            <a:ext cx="4402500" cy="39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2"/>
          <p:cNvSpPr txBox="1">
            <a:spLocks noGrp="1"/>
          </p:cNvSpPr>
          <p:nvPr>
            <p:ph type="title" idx="6"/>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720000" y="2804323"/>
            <a:ext cx="2336400" cy="45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 name="Google Shape;131;p23"/>
          <p:cNvSpPr txBox="1">
            <a:spLocks noGrp="1"/>
          </p:cNvSpPr>
          <p:nvPr>
            <p:ph type="subTitle" idx="1"/>
          </p:nvPr>
        </p:nvSpPr>
        <p:spPr>
          <a:xfrm>
            <a:off x="720000" y="3332051"/>
            <a:ext cx="2336400" cy="8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3"/>
          <p:cNvSpPr txBox="1">
            <a:spLocks noGrp="1"/>
          </p:cNvSpPr>
          <p:nvPr>
            <p:ph type="title" idx="2"/>
          </p:nvPr>
        </p:nvSpPr>
        <p:spPr>
          <a:xfrm>
            <a:off x="3403800" y="2804323"/>
            <a:ext cx="2336400" cy="45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23"/>
          <p:cNvSpPr txBox="1">
            <a:spLocks noGrp="1"/>
          </p:cNvSpPr>
          <p:nvPr>
            <p:ph type="subTitle" idx="3"/>
          </p:nvPr>
        </p:nvSpPr>
        <p:spPr>
          <a:xfrm>
            <a:off x="3403800" y="3332025"/>
            <a:ext cx="2336400" cy="8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3"/>
          <p:cNvSpPr txBox="1">
            <a:spLocks noGrp="1"/>
          </p:cNvSpPr>
          <p:nvPr>
            <p:ph type="title" idx="4"/>
          </p:nvPr>
        </p:nvSpPr>
        <p:spPr>
          <a:xfrm>
            <a:off x="6087600" y="2804323"/>
            <a:ext cx="2336400" cy="45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23"/>
          <p:cNvSpPr txBox="1">
            <a:spLocks noGrp="1"/>
          </p:cNvSpPr>
          <p:nvPr>
            <p:ph type="subTitle" idx="5"/>
          </p:nvPr>
        </p:nvSpPr>
        <p:spPr>
          <a:xfrm>
            <a:off x="6087600" y="3332025"/>
            <a:ext cx="2336400" cy="8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3"/>
          <p:cNvSpPr txBox="1">
            <a:spLocks noGrp="1"/>
          </p:cNvSpPr>
          <p:nvPr>
            <p:ph type="title" idx="6"/>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37" name="Google Shape;137;p23"/>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138" name="Google Shape;138;p23"/>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24"/>
          <p:cNvSpPr txBox="1">
            <a:spLocks noGrp="1"/>
          </p:cNvSpPr>
          <p:nvPr>
            <p:ph type="title" idx="2"/>
          </p:nvPr>
        </p:nvSpPr>
        <p:spPr>
          <a:xfrm flipH="1">
            <a:off x="3768300" y="1400531"/>
            <a:ext cx="3817500" cy="39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b="0">
                <a:latin typeface="Open Sans ExtraBold"/>
                <a:ea typeface="Open Sans ExtraBold"/>
                <a:cs typeface="Open Sans ExtraBold"/>
                <a:sym typeface="Open Sans ExtraBold"/>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42" name="Google Shape;142;p24"/>
          <p:cNvSpPr txBox="1">
            <a:spLocks noGrp="1"/>
          </p:cNvSpPr>
          <p:nvPr>
            <p:ph type="subTitle" idx="1"/>
          </p:nvPr>
        </p:nvSpPr>
        <p:spPr>
          <a:xfrm flipH="1">
            <a:off x="3768300" y="1962250"/>
            <a:ext cx="3817500" cy="39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3" name="Google Shape;143;p24"/>
          <p:cNvSpPr txBox="1">
            <a:spLocks noGrp="1"/>
          </p:cNvSpPr>
          <p:nvPr>
            <p:ph type="title" idx="3"/>
          </p:nvPr>
        </p:nvSpPr>
        <p:spPr>
          <a:xfrm flipH="1">
            <a:off x="3768300" y="2470786"/>
            <a:ext cx="3817500" cy="39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b="0">
                <a:latin typeface="Open Sans ExtraBold"/>
                <a:ea typeface="Open Sans ExtraBold"/>
                <a:cs typeface="Open Sans ExtraBold"/>
                <a:sym typeface="Open Sans ExtraBold"/>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44" name="Google Shape;144;p24"/>
          <p:cNvSpPr txBox="1">
            <a:spLocks noGrp="1"/>
          </p:cNvSpPr>
          <p:nvPr>
            <p:ph type="subTitle" idx="4"/>
          </p:nvPr>
        </p:nvSpPr>
        <p:spPr>
          <a:xfrm flipH="1">
            <a:off x="3768300" y="3032725"/>
            <a:ext cx="3817500" cy="39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5" name="Google Shape;145;p24"/>
          <p:cNvSpPr txBox="1">
            <a:spLocks noGrp="1"/>
          </p:cNvSpPr>
          <p:nvPr>
            <p:ph type="title" idx="5"/>
          </p:nvPr>
        </p:nvSpPr>
        <p:spPr>
          <a:xfrm flipH="1">
            <a:off x="3768300" y="3541262"/>
            <a:ext cx="3817500" cy="39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b="0">
                <a:latin typeface="Open Sans ExtraBold"/>
                <a:ea typeface="Open Sans ExtraBold"/>
                <a:cs typeface="Open Sans ExtraBold"/>
                <a:sym typeface="Open Sans ExtraBold"/>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46" name="Google Shape;146;p24"/>
          <p:cNvSpPr txBox="1">
            <a:spLocks noGrp="1"/>
          </p:cNvSpPr>
          <p:nvPr>
            <p:ph type="subTitle" idx="6"/>
          </p:nvPr>
        </p:nvSpPr>
        <p:spPr>
          <a:xfrm flipH="1">
            <a:off x="3768300" y="4103200"/>
            <a:ext cx="3817500" cy="39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cxnSp>
        <p:nvCxnSpPr>
          <p:cNvPr id="147" name="Google Shape;147;p24"/>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148" name="Google Shape;148;p24"/>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1662474" y="1503517"/>
            <a:ext cx="2542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25"/>
          <p:cNvSpPr txBox="1">
            <a:spLocks noGrp="1"/>
          </p:cNvSpPr>
          <p:nvPr>
            <p:ph type="subTitle" idx="1"/>
          </p:nvPr>
        </p:nvSpPr>
        <p:spPr>
          <a:xfrm>
            <a:off x="1662474" y="2302450"/>
            <a:ext cx="2542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5"/>
          <p:cNvSpPr txBox="1">
            <a:spLocks noGrp="1"/>
          </p:cNvSpPr>
          <p:nvPr>
            <p:ph type="title" idx="2"/>
          </p:nvPr>
        </p:nvSpPr>
        <p:spPr>
          <a:xfrm flipH="1">
            <a:off x="5887132" y="1503505"/>
            <a:ext cx="2542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5"/>
          <p:cNvSpPr txBox="1">
            <a:spLocks noGrp="1"/>
          </p:cNvSpPr>
          <p:nvPr>
            <p:ph type="subTitle" idx="3"/>
          </p:nvPr>
        </p:nvSpPr>
        <p:spPr>
          <a:xfrm flipH="1">
            <a:off x="5887132" y="2302450"/>
            <a:ext cx="2542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5"/>
          <p:cNvSpPr txBox="1">
            <a:spLocks noGrp="1"/>
          </p:cNvSpPr>
          <p:nvPr>
            <p:ph type="title" idx="4"/>
          </p:nvPr>
        </p:nvSpPr>
        <p:spPr>
          <a:xfrm>
            <a:off x="1662474" y="3113705"/>
            <a:ext cx="2542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5"/>
          <p:cNvSpPr txBox="1">
            <a:spLocks noGrp="1"/>
          </p:cNvSpPr>
          <p:nvPr>
            <p:ph type="subTitle" idx="5"/>
          </p:nvPr>
        </p:nvSpPr>
        <p:spPr>
          <a:xfrm>
            <a:off x="1662474" y="3920275"/>
            <a:ext cx="2542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5"/>
          <p:cNvSpPr txBox="1">
            <a:spLocks noGrp="1"/>
          </p:cNvSpPr>
          <p:nvPr>
            <p:ph type="title" idx="6"/>
          </p:nvPr>
        </p:nvSpPr>
        <p:spPr>
          <a:xfrm flipH="1">
            <a:off x="5887132" y="3113705"/>
            <a:ext cx="2542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5"/>
          <p:cNvSpPr txBox="1">
            <a:spLocks noGrp="1"/>
          </p:cNvSpPr>
          <p:nvPr>
            <p:ph type="subTitle" idx="7"/>
          </p:nvPr>
        </p:nvSpPr>
        <p:spPr>
          <a:xfrm flipH="1">
            <a:off x="5887132" y="3920275"/>
            <a:ext cx="2542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5"/>
          <p:cNvSpPr txBox="1">
            <a:spLocks noGrp="1"/>
          </p:cNvSpPr>
          <p:nvPr>
            <p:ph type="title" idx="8"/>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59" name="Google Shape;159;p25"/>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160" name="Google Shape;160;p25"/>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715525" y="1649075"/>
            <a:ext cx="225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63" name="Google Shape;163;p26"/>
          <p:cNvSpPr txBox="1">
            <a:spLocks noGrp="1"/>
          </p:cNvSpPr>
          <p:nvPr>
            <p:ph type="subTitle" idx="1"/>
          </p:nvPr>
        </p:nvSpPr>
        <p:spPr>
          <a:xfrm>
            <a:off x="715525" y="2235600"/>
            <a:ext cx="225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4" name="Google Shape;164;p26"/>
          <p:cNvSpPr txBox="1">
            <a:spLocks noGrp="1"/>
          </p:cNvSpPr>
          <p:nvPr>
            <p:ph type="title" idx="2"/>
          </p:nvPr>
        </p:nvSpPr>
        <p:spPr>
          <a:xfrm>
            <a:off x="6174707" y="1649075"/>
            <a:ext cx="22545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b="0">
                <a:latin typeface="Open Sans ExtraBold"/>
                <a:ea typeface="Open Sans ExtraBold"/>
                <a:cs typeface="Open Sans ExtraBold"/>
                <a:sym typeface="Open Sans ExtraBold"/>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65" name="Google Shape;165;p26"/>
          <p:cNvSpPr txBox="1">
            <a:spLocks noGrp="1"/>
          </p:cNvSpPr>
          <p:nvPr>
            <p:ph type="subTitle" idx="3"/>
          </p:nvPr>
        </p:nvSpPr>
        <p:spPr>
          <a:xfrm>
            <a:off x="6174707" y="2235600"/>
            <a:ext cx="2254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6" name="Google Shape;166;p26"/>
          <p:cNvSpPr txBox="1">
            <a:spLocks noGrp="1"/>
          </p:cNvSpPr>
          <p:nvPr>
            <p:ph type="title" idx="4"/>
          </p:nvPr>
        </p:nvSpPr>
        <p:spPr>
          <a:xfrm>
            <a:off x="715525" y="3006275"/>
            <a:ext cx="225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67" name="Google Shape;167;p26"/>
          <p:cNvSpPr txBox="1">
            <a:spLocks noGrp="1"/>
          </p:cNvSpPr>
          <p:nvPr>
            <p:ph type="subTitle" idx="5"/>
          </p:nvPr>
        </p:nvSpPr>
        <p:spPr>
          <a:xfrm>
            <a:off x="715525" y="3592800"/>
            <a:ext cx="225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8" name="Google Shape;168;p26"/>
          <p:cNvSpPr txBox="1">
            <a:spLocks noGrp="1"/>
          </p:cNvSpPr>
          <p:nvPr>
            <p:ph type="title" idx="6"/>
          </p:nvPr>
        </p:nvSpPr>
        <p:spPr>
          <a:xfrm>
            <a:off x="6174707" y="3006275"/>
            <a:ext cx="22545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200" b="0">
                <a:latin typeface="Open Sans ExtraBold"/>
                <a:ea typeface="Open Sans ExtraBold"/>
                <a:cs typeface="Open Sans ExtraBold"/>
                <a:sym typeface="Open Sans ExtraBold"/>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69" name="Google Shape;169;p26"/>
          <p:cNvSpPr txBox="1">
            <a:spLocks noGrp="1"/>
          </p:cNvSpPr>
          <p:nvPr>
            <p:ph type="subTitle" idx="7"/>
          </p:nvPr>
        </p:nvSpPr>
        <p:spPr>
          <a:xfrm>
            <a:off x="6174707" y="3592800"/>
            <a:ext cx="22545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0" name="Google Shape;170;p26"/>
          <p:cNvSpPr txBox="1">
            <a:spLocks noGrp="1"/>
          </p:cNvSpPr>
          <p:nvPr>
            <p:ph type="title" idx="8"/>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71" name="Google Shape;171;p26"/>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172" name="Google Shape;172;p26"/>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721763" y="1341036"/>
            <a:ext cx="1922400" cy="4050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27"/>
          <p:cNvSpPr txBox="1">
            <a:spLocks noGrp="1"/>
          </p:cNvSpPr>
          <p:nvPr>
            <p:ph type="subTitle" idx="1"/>
          </p:nvPr>
        </p:nvSpPr>
        <p:spPr>
          <a:xfrm>
            <a:off x="721763" y="1728589"/>
            <a:ext cx="1922400" cy="54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7"/>
          <p:cNvSpPr txBox="1">
            <a:spLocks noGrp="1"/>
          </p:cNvSpPr>
          <p:nvPr>
            <p:ph type="title" idx="2"/>
          </p:nvPr>
        </p:nvSpPr>
        <p:spPr>
          <a:xfrm>
            <a:off x="721763" y="2448736"/>
            <a:ext cx="1922400" cy="4050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27"/>
          <p:cNvSpPr txBox="1">
            <a:spLocks noGrp="1"/>
          </p:cNvSpPr>
          <p:nvPr>
            <p:ph type="subTitle" idx="3"/>
          </p:nvPr>
        </p:nvSpPr>
        <p:spPr>
          <a:xfrm>
            <a:off x="721763" y="2836364"/>
            <a:ext cx="1922400" cy="54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7"/>
          <p:cNvSpPr txBox="1">
            <a:spLocks noGrp="1"/>
          </p:cNvSpPr>
          <p:nvPr>
            <p:ph type="title" idx="4"/>
          </p:nvPr>
        </p:nvSpPr>
        <p:spPr>
          <a:xfrm>
            <a:off x="721763" y="3556513"/>
            <a:ext cx="1922400" cy="4050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9" name="Google Shape;179;p27"/>
          <p:cNvSpPr txBox="1">
            <a:spLocks noGrp="1"/>
          </p:cNvSpPr>
          <p:nvPr>
            <p:ph type="subTitle" idx="5"/>
          </p:nvPr>
        </p:nvSpPr>
        <p:spPr>
          <a:xfrm>
            <a:off x="721763" y="3944138"/>
            <a:ext cx="1922400" cy="54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7"/>
          <p:cNvSpPr txBox="1">
            <a:spLocks noGrp="1"/>
          </p:cNvSpPr>
          <p:nvPr>
            <p:ph type="title" idx="6"/>
          </p:nvPr>
        </p:nvSpPr>
        <p:spPr>
          <a:xfrm>
            <a:off x="6503363" y="2448736"/>
            <a:ext cx="1922400" cy="405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1" name="Google Shape;181;p27"/>
          <p:cNvSpPr txBox="1">
            <a:spLocks noGrp="1"/>
          </p:cNvSpPr>
          <p:nvPr>
            <p:ph type="subTitle" idx="7"/>
          </p:nvPr>
        </p:nvSpPr>
        <p:spPr>
          <a:xfrm>
            <a:off x="6503363" y="2836364"/>
            <a:ext cx="1922400" cy="54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7"/>
          <p:cNvSpPr txBox="1">
            <a:spLocks noGrp="1"/>
          </p:cNvSpPr>
          <p:nvPr>
            <p:ph type="title" idx="8"/>
          </p:nvPr>
        </p:nvSpPr>
        <p:spPr>
          <a:xfrm>
            <a:off x="6503362" y="1341036"/>
            <a:ext cx="1922400" cy="405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3" name="Google Shape;183;p27"/>
          <p:cNvSpPr txBox="1">
            <a:spLocks noGrp="1"/>
          </p:cNvSpPr>
          <p:nvPr>
            <p:ph type="subTitle" idx="9"/>
          </p:nvPr>
        </p:nvSpPr>
        <p:spPr>
          <a:xfrm>
            <a:off x="6503363" y="1728589"/>
            <a:ext cx="1922400" cy="54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7"/>
          <p:cNvSpPr txBox="1">
            <a:spLocks noGrp="1"/>
          </p:cNvSpPr>
          <p:nvPr>
            <p:ph type="title" idx="13"/>
          </p:nvPr>
        </p:nvSpPr>
        <p:spPr>
          <a:xfrm>
            <a:off x="6503362" y="3556513"/>
            <a:ext cx="1922400" cy="405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5" name="Google Shape;185;p27"/>
          <p:cNvSpPr txBox="1">
            <a:spLocks noGrp="1"/>
          </p:cNvSpPr>
          <p:nvPr>
            <p:ph type="subTitle" idx="14"/>
          </p:nvPr>
        </p:nvSpPr>
        <p:spPr>
          <a:xfrm>
            <a:off x="6503360" y="3944138"/>
            <a:ext cx="1922400" cy="54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7"/>
          <p:cNvSpPr txBox="1">
            <a:spLocks noGrp="1"/>
          </p:cNvSpPr>
          <p:nvPr>
            <p:ph type="title" idx="15"/>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87" name="Google Shape;187;p27"/>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27"/>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89"/>
        <p:cNvGrpSpPr/>
        <p:nvPr/>
      </p:nvGrpSpPr>
      <p:grpSpPr>
        <a:xfrm>
          <a:off x="0" y="0"/>
          <a:ext cx="0" cy="0"/>
          <a:chOff x="0" y="0"/>
          <a:chExt cx="0" cy="0"/>
        </a:xfrm>
      </p:grpSpPr>
      <p:sp>
        <p:nvSpPr>
          <p:cNvPr id="190" name="Google Shape;190;p28"/>
          <p:cNvSpPr txBox="1">
            <a:spLocks noGrp="1"/>
          </p:cNvSpPr>
          <p:nvPr>
            <p:ph type="title" hasCustomPrompt="1"/>
          </p:nvPr>
        </p:nvSpPr>
        <p:spPr>
          <a:xfrm>
            <a:off x="1219200" y="1783106"/>
            <a:ext cx="15531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Font typeface="Open Sans ExtraBold"/>
              <a:buNone/>
              <a:defRPr sz="4500" b="0">
                <a:latin typeface="Open Sans ExtraBold"/>
                <a:ea typeface="Open Sans ExtraBold"/>
                <a:cs typeface="Open Sans ExtraBold"/>
                <a:sym typeface="Open Sans ExtraBold"/>
              </a:defRPr>
            </a:lvl1pPr>
            <a:lvl2pPr lvl="1"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2pPr>
            <a:lvl3pPr lvl="2"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3pPr>
            <a:lvl4pPr lvl="3"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4pPr>
            <a:lvl5pPr lvl="4"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5pPr>
            <a:lvl6pPr lvl="5"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6pPr>
            <a:lvl7pPr lvl="6"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7pPr>
            <a:lvl8pPr lvl="7"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8pPr>
            <a:lvl9pPr lvl="8"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9pPr>
          </a:lstStyle>
          <a:p>
            <a:r>
              <a:t>xx%</a:t>
            </a:r>
          </a:p>
        </p:txBody>
      </p:sp>
      <p:sp>
        <p:nvSpPr>
          <p:cNvPr id="191" name="Google Shape;191;p28"/>
          <p:cNvSpPr txBox="1">
            <a:spLocks noGrp="1"/>
          </p:cNvSpPr>
          <p:nvPr>
            <p:ph type="title" idx="2" hasCustomPrompt="1"/>
          </p:nvPr>
        </p:nvSpPr>
        <p:spPr>
          <a:xfrm>
            <a:off x="3906288" y="1783106"/>
            <a:ext cx="15546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Font typeface="Open Sans ExtraBold"/>
              <a:buNone/>
              <a:defRPr sz="4500" b="0">
                <a:latin typeface="Open Sans ExtraBold"/>
                <a:ea typeface="Open Sans ExtraBold"/>
                <a:cs typeface="Open Sans ExtraBold"/>
                <a:sym typeface="Open Sans ExtraBold"/>
              </a:defRPr>
            </a:lvl1pPr>
            <a:lvl2pPr lvl="1"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2pPr>
            <a:lvl3pPr lvl="2"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3pPr>
            <a:lvl4pPr lvl="3"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4pPr>
            <a:lvl5pPr lvl="4"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5pPr>
            <a:lvl6pPr lvl="5"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6pPr>
            <a:lvl7pPr lvl="6"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7pPr>
            <a:lvl8pPr lvl="7"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8pPr>
            <a:lvl9pPr lvl="8"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9pPr>
          </a:lstStyle>
          <a:p>
            <a:r>
              <a:t>xx%</a:t>
            </a:r>
          </a:p>
        </p:txBody>
      </p:sp>
      <p:sp>
        <p:nvSpPr>
          <p:cNvPr id="192" name="Google Shape;192;p28"/>
          <p:cNvSpPr txBox="1">
            <a:spLocks noGrp="1"/>
          </p:cNvSpPr>
          <p:nvPr>
            <p:ph type="title" idx="3" hasCustomPrompt="1"/>
          </p:nvPr>
        </p:nvSpPr>
        <p:spPr>
          <a:xfrm>
            <a:off x="6585600" y="1783106"/>
            <a:ext cx="15546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Font typeface="Open Sans ExtraBold"/>
              <a:buNone/>
              <a:defRPr sz="4500" b="0">
                <a:latin typeface="Open Sans ExtraBold"/>
                <a:ea typeface="Open Sans ExtraBold"/>
                <a:cs typeface="Open Sans ExtraBold"/>
                <a:sym typeface="Open Sans ExtraBold"/>
              </a:defRPr>
            </a:lvl1pPr>
            <a:lvl2pPr lvl="1"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2pPr>
            <a:lvl3pPr lvl="2"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3pPr>
            <a:lvl4pPr lvl="3"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4pPr>
            <a:lvl5pPr lvl="4"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5pPr>
            <a:lvl6pPr lvl="5"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6pPr>
            <a:lvl7pPr lvl="6"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7pPr>
            <a:lvl8pPr lvl="7"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8pPr>
            <a:lvl9pPr lvl="8" algn="ctr" rtl="0">
              <a:spcBef>
                <a:spcPts val="0"/>
              </a:spcBef>
              <a:spcAft>
                <a:spcPts val="0"/>
              </a:spcAft>
              <a:buSzPts val="6200"/>
              <a:buFont typeface="Open Sans ExtraBold"/>
              <a:buNone/>
              <a:defRPr sz="6200">
                <a:latin typeface="Open Sans ExtraBold"/>
                <a:ea typeface="Open Sans ExtraBold"/>
                <a:cs typeface="Open Sans ExtraBold"/>
                <a:sym typeface="Open Sans ExtraBold"/>
              </a:defRPr>
            </a:lvl9pPr>
          </a:lstStyle>
          <a:p>
            <a:r>
              <a:t>xx%</a:t>
            </a:r>
          </a:p>
        </p:txBody>
      </p:sp>
      <p:sp>
        <p:nvSpPr>
          <p:cNvPr id="193" name="Google Shape;193;p28"/>
          <p:cNvSpPr txBox="1">
            <a:spLocks noGrp="1"/>
          </p:cNvSpPr>
          <p:nvPr>
            <p:ph type="title" idx="4"/>
          </p:nvPr>
        </p:nvSpPr>
        <p:spPr>
          <a:xfrm>
            <a:off x="720000" y="3597211"/>
            <a:ext cx="23364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8"/>
          <p:cNvSpPr txBox="1">
            <a:spLocks noGrp="1"/>
          </p:cNvSpPr>
          <p:nvPr>
            <p:ph type="subTitle" idx="1"/>
          </p:nvPr>
        </p:nvSpPr>
        <p:spPr>
          <a:xfrm>
            <a:off x="720000" y="2753340"/>
            <a:ext cx="2336400" cy="81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8"/>
          <p:cNvSpPr txBox="1">
            <a:spLocks noGrp="1"/>
          </p:cNvSpPr>
          <p:nvPr>
            <p:ph type="title" idx="5"/>
          </p:nvPr>
        </p:nvSpPr>
        <p:spPr>
          <a:xfrm>
            <a:off x="3403800" y="3597211"/>
            <a:ext cx="23364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8"/>
          <p:cNvSpPr txBox="1">
            <a:spLocks noGrp="1"/>
          </p:cNvSpPr>
          <p:nvPr>
            <p:ph type="subTitle" idx="6"/>
          </p:nvPr>
        </p:nvSpPr>
        <p:spPr>
          <a:xfrm>
            <a:off x="3403788" y="2753314"/>
            <a:ext cx="2336400" cy="81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8"/>
          <p:cNvSpPr txBox="1">
            <a:spLocks noGrp="1"/>
          </p:cNvSpPr>
          <p:nvPr>
            <p:ph type="title" idx="7"/>
          </p:nvPr>
        </p:nvSpPr>
        <p:spPr>
          <a:xfrm>
            <a:off x="6083100" y="3597211"/>
            <a:ext cx="23364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28"/>
          <p:cNvSpPr txBox="1">
            <a:spLocks noGrp="1"/>
          </p:cNvSpPr>
          <p:nvPr>
            <p:ph type="subTitle" idx="8"/>
          </p:nvPr>
        </p:nvSpPr>
        <p:spPr>
          <a:xfrm>
            <a:off x="6083100" y="2753314"/>
            <a:ext cx="2336400" cy="81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8"/>
          <p:cNvSpPr txBox="1">
            <a:spLocks noGrp="1"/>
          </p:cNvSpPr>
          <p:nvPr>
            <p:ph type="title" idx="9"/>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00" name="Google Shape;200;p28"/>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8"/>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02"/>
        <p:cNvGrpSpPr/>
        <p:nvPr/>
      </p:nvGrpSpPr>
      <p:grpSpPr>
        <a:xfrm>
          <a:off x="0" y="0"/>
          <a:ext cx="0" cy="0"/>
          <a:chOff x="0" y="0"/>
          <a:chExt cx="0" cy="0"/>
        </a:xfrm>
      </p:grpSpPr>
      <p:sp>
        <p:nvSpPr>
          <p:cNvPr id="203" name="Google Shape;203;p29"/>
          <p:cNvSpPr txBox="1">
            <a:spLocks noGrp="1"/>
          </p:cNvSpPr>
          <p:nvPr>
            <p:ph type="title" hasCustomPrompt="1"/>
          </p:nvPr>
        </p:nvSpPr>
        <p:spPr>
          <a:xfrm>
            <a:off x="953850" y="2066732"/>
            <a:ext cx="1866900" cy="50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Open Sans ExtraBold"/>
              <a:buNone/>
              <a:defRPr sz="2400" b="0">
                <a:latin typeface="Open Sans ExtraBold"/>
                <a:ea typeface="Open Sans ExtraBold"/>
                <a:cs typeface="Open Sans ExtraBold"/>
                <a:sym typeface="Open Sans ExtraBold"/>
              </a:defRPr>
            </a:lvl1pPr>
            <a:lvl2pPr lvl="1"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2pPr>
            <a:lvl3pPr lvl="2"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3pPr>
            <a:lvl4pPr lvl="3"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4pPr>
            <a:lvl5pPr lvl="4"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5pPr>
            <a:lvl6pPr lvl="5"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6pPr>
            <a:lvl7pPr lvl="6"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7pPr>
            <a:lvl8pPr lvl="7"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8pPr>
            <a:lvl9pPr lvl="8"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9pPr>
          </a:lstStyle>
          <a:p>
            <a:r>
              <a:t>xx%</a:t>
            </a:r>
          </a:p>
        </p:txBody>
      </p:sp>
      <p:sp>
        <p:nvSpPr>
          <p:cNvPr id="204" name="Google Shape;204;p29"/>
          <p:cNvSpPr txBox="1">
            <a:spLocks noGrp="1"/>
          </p:cNvSpPr>
          <p:nvPr>
            <p:ph type="title" idx="2" hasCustomPrompt="1"/>
          </p:nvPr>
        </p:nvSpPr>
        <p:spPr>
          <a:xfrm>
            <a:off x="3638550" y="2066732"/>
            <a:ext cx="1866900" cy="50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Open Sans ExtraBold"/>
              <a:buNone/>
              <a:defRPr sz="2400" b="0">
                <a:latin typeface="Open Sans ExtraBold"/>
                <a:ea typeface="Open Sans ExtraBold"/>
                <a:cs typeface="Open Sans ExtraBold"/>
                <a:sym typeface="Open Sans ExtraBold"/>
              </a:defRPr>
            </a:lvl1pPr>
            <a:lvl2pPr lvl="1"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2pPr>
            <a:lvl3pPr lvl="2"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3pPr>
            <a:lvl4pPr lvl="3"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4pPr>
            <a:lvl5pPr lvl="4"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5pPr>
            <a:lvl6pPr lvl="5"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6pPr>
            <a:lvl7pPr lvl="6"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7pPr>
            <a:lvl8pPr lvl="7"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8pPr>
            <a:lvl9pPr lvl="8"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9pPr>
          </a:lstStyle>
          <a:p>
            <a:r>
              <a:t>xx%</a:t>
            </a:r>
          </a:p>
        </p:txBody>
      </p:sp>
      <p:sp>
        <p:nvSpPr>
          <p:cNvPr id="205" name="Google Shape;205;p29"/>
          <p:cNvSpPr txBox="1">
            <a:spLocks noGrp="1"/>
          </p:cNvSpPr>
          <p:nvPr>
            <p:ph type="title" idx="3" hasCustomPrompt="1"/>
          </p:nvPr>
        </p:nvSpPr>
        <p:spPr>
          <a:xfrm>
            <a:off x="6319732" y="2066732"/>
            <a:ext cx="1866900" cy="50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Font typeface="Open Sans ExtraBold"/>
              <a:buNone/>
              <a:defRPr sz="2400" b="0">
                <a:latin typeface="Open Sans ExtraBold"/>
                <a:ea typeface="Open Sans ExtraBold"/>
                <a:cs typeface="Open Sans ExtraBold"/>
                <a:sym typeface="Open Sans ExtraBold"/>
              </a:defRPr>
            </a:lvl1pPr>
            <a:lvl2pPr lvl="1"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2pPr>
            <a:lvl3pPr lvl="2"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3pPr>
            <a:lvl4pPr lvl="3"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4pPr>
            <a:lvl5pPr lvl="4"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5pPr>
            <a:lvl6pPr lvl="5"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6pPr>
            <a:lvl7pPr lvl="6"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7pPr>
            <a:lvl8pPr lvl="7"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8pPr>
            <a:lvl9pPr lvl="8" algn="ctr" rtl="0">
              <a:spcBef>
                <a:spcPts val="0"/>
              </a:spcBef>
              <a:spcAft>
                <a:spcPts val="0"/>
              </a:spcAft>
              <a:buSzPts val="4000"/>
              <a:buFont typeface="Open Sans ExtraBold"/>
              <a:buNone/>
              <a:defRPr sz="4000">
                <a:latin typeface="Open Sans ExtraBold"/>
                <a:ea typeface="Open Sans ExtraBold"/>
                <a:cs typeface="Open Sans ExtraBold"/>
                <a:sym typeface="Open Sans ExtraBold"/>
              </a:defRPr>
            </a:lvl9pPr>
          </a:lstStyle>
          <a:p>
            <a:r>
              <a:t>xx%</a:t>
            </a:r>
          </a:p>
        </p:txBody>
      </p:sp>
      <p:sp>
        <p:nvSpPr>
          <p:cNvPr id="206" name="Google Shape;206;p29"/>
          <p:cNvSpPr txBox="1">
            <a:spLocks noGrp="1"/>
          </p:cNvSpPr>
          <p:nvPr>
            <p:ph type="title" idx="4"/>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07" name="Google Shape;207;p29"/>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208" name="Google Shape;208;p29"/>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
        <p:nvSpPr>
          <p:cNvPr id="209" name="Google Shape;209;p29"/>
          <p:cNvSpPr txBox="1">
            <a:spLocks noGrp="1"/>
          </p:cNvSpPr>
          <p:nvPr>
            <p:ph type="title" idx="5"/>
          </p:nvPr>
        </p:nvSpPr>
        <p:spPr>
          <a:xfrm>
            <a:off x="719100" y="3490123"/>
            <a:ext cx="2336400" cy="45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9"/>
          <p:cNvSpPr txBox="1">
            <a:spLocks noGrp="1"/>
          </p:cNvSpPr>
          <p:nvPr>
            <p:ph type="subTitle" idx="1"/>
          </p:nvPr>
        </p:nvSpPr>
        <p:spPr>
          <a:xfrm>
            <a:off x="719100" y="3941644"/>
            <a:ext cx="2336400" cy="60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9"/>
          <p:cNvSpPr txBox="1">
            <a:spLocks noGrp="1"/>
          </p:cNvSpPr>
          <p:nvPr>
            <p:ph type="title" idx="6"/>
          </p:nvPr>
        </p:nvSpPr>
        <p:spPr>
          <a:xfrm>
            <a:off x="3403800" y="3490123"/>
            <a:ext cx="2336400" cy="45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2" name="Google Shape;212;p29"/>
          <p:cNvSpPr txBox="1">
            <a:spLocks noGrp="1"/>
          </p:cNvSpPr>
          <p:nvPr>
            <p:ph type="subTitle" idx="7"/>
          </p:nvPr>
        </p:nvSpPr>
        <p:spPr>
          <a:xfrm>
            <a:off x="3403800" y="3941625"/>
            <a:ext cx="2336400" cy="60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title" idx="8"/>
          </p:nvPr>
        </p:nvSpPr>
        <p:spPr>
          <a:xfrm>
            <a:off x="6084982" y="3490123"/>
            <a:ext cx="2336400" cy="45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200" b="0">
                <a:latin typeface="Open Sans ExtraBold"/>
                <a:ea typeface="Open Sans ExtraBold"/>
                <a:cs typeface="Open Sans ExtraBold"/>
                <a:sym typeface="Open Sans Extra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29"/>
          <p:cNvSpPr txBox="1">
            <a:spLocks noGrp="1"/>
          </p:cNvSpPr>
          <p:nvPr>
            <p:ph type="subTitle" idx="9"/>
          </p:nvPr>
        </p:nvSpPr>
        <p:spPr>
          <a:xfrm>
            <a:off x="6084982" y="3941625"/>
            <a:ext cx="2336400" cy="60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15"/>
        <p:cNvGrpSpPr/>
        <p:nvPr/>
      </p:nvGrpSpPr>
      <p:grpSpPr>
        <a:xfrm>
          <a:off x="0" y="0"/>
          <a:ext cx="0" cy="0"/>
          <a:chOff x="0" y="0"/>
          <a:chExt cx="0" cy="0"/>
        </a:xfrm>
      </p:grpSpPr>
      <p:cxnSp>
        <p:nvCxnSpPr>
          <p:cNvPr id="216" name="Google Shape;216;p30"/>
          <p:cNvCxnSpPr/>
          <p:nvPr/>
        </p:nvCxnSpPr>
        <p:spPr>
          <a:xfrm>
            <a:off x="721475" y="535000"/>
            <a:ext cx="7707300" cy="0"/>
          </a:xfrm>
          <a:prstGeom prst="straightConnector1">
            <a:avLst/>
          </a:prstGeom>
          <a:noFill/>
          <a:ln w="19050" cap="flat" cmpd="sng">
            <a:solidFill>
              <a:schemeClr val="dk1"/>
            </a:solidFill>
            <a:prstDash val="solid"/>
            <a:round/>
            <a:headEnd type="none" w="med" len="med"/>
            <a:tailEnd type="none" w="med" len="med"/>
          </a:ln>
        </p:spPr>
      </p:cxnSp>
      <p:cxnSp>
        <p:nvCxnSpPr>
          <p:cNvPr id="217" name="Google Shape;217;p30"/>
          <p:cNvCxnSpPr/>
          <p:nvPr/>
        </p:nvCxnSpPr>
        <p:spPr>
          <a:xfrm>
            <a:off x="721475" y="4618525"/>
            <a:ext cx="7707300" cy="0"/>
          </a:xfrm>
          <a:prstGeom prst="straightConnector1">
            <a:avLst/>
          </a:prstGeom>
          <a:noFill/>
          <a:ln w="19050" cap="flat" cmpd="sng">
            <a:solidFill>
              <a:schemeClr val="dk1"/>
            </a:solidFill>
            <a:prstDash val="solid"/>
            <a:round/>
            <a:headEnd type="none" w="med" len="med"/>
            <a:tailEnd type="none" w="med" len="med"/>
          </a:ln>
        </p:spPr>
      </p:cxnSp>
      <p:sp>
        <p:nvSpPr>
          <p:cNvPr id="218" name="Google Shape;218;p30"/>
          <p:cNvSpPr txBox="1">
            <a:spLocks noGrp="1"/>
          </p:cNvSpPr>
          <p:nvPr>
            <p:ph type="ctrTitle"/>
          </p:nvPr>
        </p:nvSpPr>
        <p:spPr>
          <a:xfrm>
            <a:off x="725342" y="528075"/>
            <a:ext cx="3397800" cy="9006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800" b="0">
                <a:latin typeface="Open Sans ExtraBold"/>
                <a:ea typeface="Open Sans ExtraBold"/>
                <a:cs typeface="Open Sans ExtraBold"/>
                <a:sym typeface="Open Sans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9" name="Google Shape;219;p30"/>
          <p:cNvSpPr txBox="1">
            <a:spLocks noGrp="1"/>
          </p:cNvSpPr>
          <p:nvPr>
            <p:ph type="subTitle" idx="1"/>
          </p:nvPr>
        </p:nvSpPr>
        <p:spPr>
          <a:xfrm>
            <a:off x="721475" y="1428750"/>
            <a:ext cx="3405600" cy="122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0" name="Google Shape;220;p30"/>
          <p:cNvSpPr txBox="1"/>
          <p:nvPr/>
        </p:nvSpPr>
        <p:spPr>
          <a:xfrm>
            <a:off x="726350" y="3318075"/>
            <a:ext cx="3321900" cy="631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dk1"/>
                </a:solidFill>
                <a:latin typeface="Open Sans"/>
                <a:ea typeface="Open Sans"/>
                <a:cs typeface="Open Sans"/>
                <a:sym typeface="Open Sans"/>
              </a:rPr>
              <a:t>CREDITS: This presentation template was created by </a:t>
            </a:r>
            <a:r>
              <a:rPr lang="en" sz="11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dk1"/>
                </a:solidFill>
                <a:latin typeface="Open Sans"/>
                <a:ea typeface="Open Sans"/>
                <a:cs typeface="Open Sans"/>
                <a:sym typeface="Open Sans"/>
              </a:rPr>
              <a:t>, including icons by </a:t>
            </a:r>
            <a:r>
              <a:rPr lang="en" sz="11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b="1">
                <a:solidFill>
                  <a:schemeClr val="dk1"/>
                </a:solidFill>
                <a:latin typeface="Open Sans"/>
                <a:ea typeface="Open Sans"/>
                <a:cs typeface="Open Sans"/>
                <a:sym typeface="Open Sans"/>
              </a:rPr>
              <a:t> </a:t>
            </a:r>
            <a:r>
              <a:rPr lang="en" sz="1100">
                <a:solidFill>
                  <a:schemeClr val="dk1"/>
                </a:solidFill>
                <a:latin typeface="Open Sans"/>
                <a:ea typeface="Open Sans"/>
                <a:cs typeface="Open Sans"/>
                <a:sym typeface="Open Sans"/>
              </a:rPr>
              <a:t>and infographics &amp; images by </a:t>
            </a:r>
            <a:r>
              <a:rPr lang="en" sz="11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100" b="1">
              <a:solidFill>
                <a:schemeClr val="dk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4"/>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
        <p:nvSpPr>
          <p:cNvPr id="22" name="Google Shape;22;p4"/>
          <p:cNvSpPr txBox="1">
            <a:spLocks noGrp="1"/>
          </p:cNvSpPr>
          <p:nvPr>
            <p:ph type="title"/>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4"/>
          <p:cNvSpPr txBox="1">
            <a:spLocks noGrp="1"/>
          </p:cNvSpPr>
          <p:nvPr>
            <p:ph type="body" idx="1"/>
          </p:nvPr>
        </p:nvSpPr>
        <p:spPr>
          <a:xfrm>
            <a:off x="720000" y="1340600"/>
            <a:ext cx="7704000" cy="3268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0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1"/>
        <p:cNvGrpSpPr/>
        <p:nvPr/>
      </p:nvGrpSpPr>
      <p:grpSpPr>
        <a:xfrm>
          <a:off x="0" y="0"/>
          <a:ext cx="0" cy="0"/>
          <a:chOff x="0" y="0"/>
          <a:chExt cx="0" cy="0"/>
        </a:xfrm>
      </p:grpSpPr>
      <p:cxnSp>
        <p:nvCxnSpPr>
          <p:cNvPr id="222" name="Google Shape;222;p31"/>
          <p:cNvCxnSpPr/>
          <p:nvPr/>
        </p:nvCxnSpPr>
        <p:spPr>
          <a:xfrm>
            <a:off x="715100" y="1209953"/>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223" name="Google Shape;223;p31"/>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224" name="Google Shape;224;p31"/>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5"/>
        <p:cNvGrpSpPr/>
        <p:nvPr/>
      </p:nvGrpSpPr>
      <p:grpSpPr>
        <a:xfrm>
          <a:off x="0" y="0"/>
          <a:ext cx="0" cy="0"/>
          <a:chOff x="0" y="0"/>
          <a:chExt cx="0" cy="0"/>
        </a:xfrm>
      </p:grpSpPr>
      <p:cxnSp>
        <p:nvCxnSpPr>
          <p:cNvPr id="226" name="Google Shape;226;p32"/>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227" name="Google Shape;227;p32"/>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28"/>
        <p:cNvGrpSpPr/>
        <p:nvPr/>
      </p:nvGrpSpPr>
      <p:grpSpPr>
        <a:xfrm>
          <a:off x="0" y="0"/>
          <a:ext cx="0" cy="0"/>
          <a:chOff x="0" y="0"/>
          <a:chExt cx="0" cy="0"/>
        </a:xfrm>
      </p:grpSpPr>
      <p:cxnSp>
        <p:nvCxnSpPr>
          <p:cNvPr id="229" name="Google Shape;229;p33"/>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230" name="Google Shape;230;p33"/>
          <p:cNvCxnSpPr/>
          <p:nvPr/>
        </p:nvCxnSpPr>
        <p:spPr>
          <a:xfrm>
            <a:off x="721475" y="4618525"/>
            <a:ext cx="7707300" cy="0"/>
          </a:xfrm>
          <a:prstGeom prst="straightConnector1">
            <a:avLst/>
          </a:prstGeom>
          <a:noFill/>
          <a:ln w="19050" cap="flat" cmpd="sng">
            <a:solidFill>
              <a:schemeClr val="dk1"/>
            </a:solidFill>
            <a:prstDash val="solid"/>
            <a:round/>
            <a:headEnd type="none" w="med" len="med"/>
            <a:tailEnd type="none" w="med" len="med"/>
          </a:ln>
        </p:spPr>
      </p:cxnSp>
      <p:cxnSp>
        <p:nvCxnSpPr>
          <p:cNvPr id="231" name="Google Shape;231;p33"/>
          <p:cNvCxnSpPr/>
          <p:nvPr/>
        </p:nvCxnSpPr>
        <p:spPr>
          <a:xfrm>
            <a:off x="721475" y="4072275"/>
            <a:ext cx="7707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4" name="Google Shape;23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5" name="Google Shape;23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715088" y="2531725"/>
            <a:ext cx="2907600" cy="48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500"/>
              <a:buFont typeface="Bebas Neue"/>
              <a:buNone/>
              <a:defRPr sz="2200">
                <a:solidFill>
                  <a:schemeClr val="dk1"/>
                </a:solidFill>
                <a:latin typeface="Open Sans ExtraBold"/>
                <a:ea typeface="Open Sans ExtraBold"/>
                <a:cs typeface="Open Sans ExtraBold"/>
                <a:sym typeface="Open Sans Extra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5516388" y="2531725"/>
            <a:ext cx="2907600" cy="48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2200">
                <a:solidFill>
                  <a:schemeClr val="dk1"/>
                </a:solidFill>
                <a:latin typeface="Open Sans ExtraBold"/>
                <a:ea typeface="Open Sans ExtraBold"/>
                <a:cs typeface="Open Sans ExtraBold"/>
                <a:sym typeface="Open Sans Extra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715088" y="2936550"/>
            <a:ext cx="2907600" cy="105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5515800" y="2936550"/>
            <a:ext cx="2907600" cy="105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0" name="Google Shape;30;p5"/>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31" name="Google Shape;31;p5"/>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604075"/>
            <a:ext cx="7704000" cy="451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4" name="Google Shape;34;p6"/>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35" name="Google Shape;35;p6"/>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15100" y="939484"/>
            <a:ext cx="2943300" cy="1933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b="0">
                <a:latin typeface="Open Sans ExtraBold"/>
                <a:ea typeface="Open Sans ExtraBold"/>
                <a:cs typeface="Open Sans ExtraBold"/>
                <a:sym typeface="Open Sans ExtraBold"/>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38" name="Google Shape;38;p7"/>
          <p:cNvSpPr txBox="1">
            <a:spLocks noGrp="1"/>
          </p:cNvSpPr>
          <p:nvPr>
            <p:ph type="subTitle" idx="1"/>
          </p:nvPr>
        </p:nvSpPr>
        <p:spPr>
          <a:xfrm>
            <a:off x="715100" y="3102041"/>
            <a:ext cx="3327600" cy="124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cxnSp>
        <p:nvCxnSpPr>
          <p:cNvPr id="39" name="Google Shape;39;p7"/>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40" name="Google Shape;40;p7"/>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715100" y="1320700"/>
            <a:ext cx="4990500" cy="2331600"/>
          </a:xfrm>
          <a:prstGeom prst="rect">
            <a:avLst/>
          </a:prstGeom>
        </p:spPr>
        <p:txBody>
          <a:bodyPr spcFirstLastPara="1" wrap="square" lIns="91425" tIns="91425" rIns="91425" bIns="91425" anchor="t" anchorCtr="0">
            <a:noAutofit/>
          </a:bodyPr>
          <a:lstStyle>
            <a:lvl1pPr lvl="0">
              <a:lnSpc>
                <a:spcPct val="97000"/>
              </a:lnSpc>
              <a:spcBef>
                <a:spcPts val="0"/>
              </a:spcBef>
              <a:spcAft>
                <a:spcPts val="0"/>
              </a:spcAft>
              <a:buSzPts val="6000"/>
              <a:buNone/>
              <a:defRPr sz="7000" b="0">
                <a:latin typeface="Open Sans ExtraBold"/>
                <a:ea typeface="Open Sans ExtraBold"/>
                <a:cs typeface="Open Sans ExtraBold"/>
                <a:sym typeface="Open Sans ExtraBold"/>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cxnSp>
        <p:nvCxnSpPr>
          <p:cNvPr id="43" name="Google Shape;43;p8"/>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44" name="Google Shape;44;p8"/>
          <p:cNvCxnSpPr/>
          <p:nvPr/>
        </p:nvCxnSpPr>
        <p:spPr>
          <a:xfrm>
            <a:off x="715100" y="4618525"/>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9"/>
          <p:cNvCxnSpPr/>
          <p:nvPr/>
        </p:nvCxnSpPr>
        <p:spPr>
          <a:xfrm>
            <a:off x="715100" y="53915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47" name="Google Shape;47;p9"/>
          <p:cNvCxnSpPr/>
          <p:nvPr/>
        </p:nvCxnSpPr>
        <p:spPr>
          <a:xfrm>
            <a:off x="721475" y="4618525"/>
            <a:ext cx="7707300" cy="0"/>
          </a:xfrm>
          <a:prstGeom prst="straightConnector1">
            <a:avLst/>
          </a:prstGeom>
          <a:noFill/>
          <a:ln w="19050" cap="flat" cmpd="sng">
            <a:solidFill>
              <a:schemeClr val="dk1"/>
            </a:solidFill>
            <a:prstDash val="solid"/>
            <a:round/>
            <a:headEnd type="none" w="med" len="med"/>
            <a:tailEnd type="none" w="med" len="med"/>
          </a:ln>
        </p:spPr>
      </p:cxnSp>
      <p:sp>
        <p:nvSpPr>
          <p:cNvPr id="48" name="Google Shape;48;p9"/>
          <p:cNvSpPr txBox="1">
            <a:spLocks noGrp="1"/>
          </p:cNvSpPr>
          <p:nvPr>
            <p:ph type="title"/>
          </p:nvPr>
        </p:nvSpPr>
        <p:spPr>
          <a:xfrm>
            <a:off x="715100" y="1253344"/>
            <a:ext cx="4066500" cy="835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b="0">
                <a:latin typeface="Open Sans ExtraBold"/>
                <a:ea typeface="Open Sans ExtraBold"/>
                <a:cs typeface="Open Sans ExtraBold"/>
                <a:sym typeface="Open Sans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 name="Google Shape;49;p9"/>
          <p:cNvSpPr txBox="1">
            <a:spLocks noGrp="1"/>
          </p:cNvSpPr>
          <p:nvPr>
            <p:ph type="subTitle" idx="1"/>
          </p:nvPr>
        </p:nvSpPr>
        <p:spPr>
          <a:xfrm>
            <a:off x="715100" y="2154656"/>
            <a:ext cx="3327600" cy="173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20050" y="4015338"/>
            <a:ext cx="7704000" cy="475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150" b="0">
                <a:latin typeface="Open Sans ExtraBold"/>
                <a:ea typeface="Open Sans ExtraBold"/>
                <a:cs typeface="Open Sans ExtraBold"/>
                <a:sym typeface="Open Sans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48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a:spLocks noGrp="1"/>
          </p:cNvSpPr>
          <p:nvPr>
            <p:ph type="ctrTitle"/>
          </p:nvPr>
        </p:nvSpPr>
        <p:spPr>
          <a:xfrm>
            <a:off x="673782" y="653914"/>
            <a:ext cx="7796435" cy="27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latin typeface="Open Sans ExtraBold" panose="020B0906030804020204" pitchFamily="34" charset="0"/>
                <a:ea typeface="Open Sans ExtraBold" panose="020B0906030804020204" pitchFamily="34" charset="0"/>
                <a:cs typeface="Open Sans ExtraBold" panose="020B0906030804020204" pitchFamily="34" charset="0"/>
              </a:rPr>
              <a:t>DESIGN AND IMPLEMENTATION OF SMART WASTE BIN AND MONITORING SYSTEM USING INTERNET OF THINGS AND MACHINE LEARNING</a:t>
            </a:r>
            <a:endParaRPr sz="32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 name="Picture 1">
            <a:extLst>
              <a:ext uri="{FF2B5EF4-FFF2-40B4-BE49-F238E27FC236}">
                <a16:creationId xmlns:a16="http://schemas.microsoft.com/office/drawing/2014/main" id="{8ED62783-8506-023D-D286-BEF11494777F}"/>
              </a:ext>
            </a:extLst>
          </p:cNvPr>
          <p:cNvPicPr>
            <a:picLocks noChangeAspect="1"/>
          </p:cNvPicPr>
          <p:nvPr/>
        </p:nvPicPr>
        <p:blipFill rotWithShape="1">
          <a:blip r:embed="rId3"/>
          <a:srcRect l="20769"/>
          <a:stretch/>
        </p:blipFill>
        <p:spPr>
          <a:xfrm>
            <a:off x="272621" y="37369"/>
            <a:ext cx="1373299" cy="469783"/>
          </a:xfrm>
          <a:prstGeom prst="rect">
            <a:avLst/>
          </a:prstGeom>
        </p:spPr>
      </p:pic>
      <p:pic>
        <p:nvPicPr>
          <p:cNvPr id="3" name="Picture 2">
            <a:extLst>
              <a:ext uri="{FF2B5EF4-FFF2-40B4-BE49-F238E27FC236}">
                <a16:creationId xmlns:a16="http://schemas.microsoft.com/office/drawing/2014/main" id="{D860152C-3BF4-CD29-9A7E-58067C2D70FC}"/>
              </a:ext>
            </a:extLst>
          </p:cNvPr>
          <p:cNvPicPr>
            <a:picLocks noChangeAspect="1"/>
          </p:cNvPicPr>
          <p:nvPr/>
        </p:nvPicPr>
        <p:blipFill rotWithShape="1">
          <a:blip r:embed="rId3"/>
          <a:srcRect r="78716"/>
          <a:stretch/>
        </p:blipFill>
        <p:spPr>
          <a:xfrm>
            <a:off x="8496652" y="37369"/>
            <a:ext cx="473993" cy="469783"/>
          </a:xfrm>
          <a:prstGeom prst="rect">
            <a:avLst/>
          </a:prstGeom>
        </p:spPr>
      </p:pic>
      <p:cxnSp>
        <p:nvCxnSpPr>
          <p:cNvPr id="4" name="Google Shape;248;p36">
            <a:extLst>
              <a:ext uri="{FF2B5EF4-FFF2-40B4-BE49-F238E27FC236}">
                <a16:creationId xmlns:a16="http://schemas.microsoft.com/office/drawing/2014/main" id="{315493D6-E985-8AEB-56D8-A3B4298F8966}"/>
              </a:ext>
            </a:extLst>
          </p:cNvPr>
          <p:cNvCxnSpPr/>
          <p:nvPr/>
        </p:nvCxnSpPr>
        <p:spPr>
          <a:xfrm>
            <a:off x="715100" y="3194040"/>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7" name="Google Shape;248;p36">
            <a:extLst>
              <a:ext uri="{FF2B5EF4-FFF2-40B4-BE49-F238E27FC236}">
                <a16:creationId xmlns:a16="http://schemas.microsoft.com/office/drawing/2014/main" id="{EA243D95-E9D1-542C-8E04-83C7D78B684C}"/>
              </a:ext>
            </a:extLst>
          </p:cNvPr>
          <p:cNvCxnSpPr>
            <a:cxnSpLocks/>
          </p:cNvCxnSpPr>
          <p:nvPr/>
        </p:nvCxnSpPr>
        <p:spPr>
          <a:xfrm>
            <a:off x="3646618" y="3194040"/>
            <a:ext cx="0" cy="1437256"/>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248;p36">
            <a:extLst>
              <a:ext uri="{FF2B5EF4-FFF2-40B4-BE49-F238E27FC236}">
                <a16:creationId xmlns:a16="http://schemas.microsoft.com/office/drawing/2014/main" id="{B0CDAA55-0851-CB6A-0BAF-80B1333128A0}"/>
              </a:ext>
            </a:extLst>
          </p:cNvPr>
          <p:cNvCxnSpPr>
            <a:cxnSpLocks/>
          </p:cNvCxnSpPr>
          <p:nvPr/>
        </p:nvCxnSpPr>
        <p:spPr>
          <a:xfrm>
            <a:off x="6358680" y="3194040"/>
            <a:ext cx="0" cy="1437256"/>
          </a:xfrm>
          <a:prstGeom prst="straightConnector1">
            <a:avLst/>
          </a:prstGeom>
          <a:noFill/>
          <a:ln w="19050" cap="flat" cmpd="sng">
            <a:solidFill>
              <a:schemeClr val="dk1"/>
            </a:solidFill>
            <a:prstDash val="solid"/>
            <a:round/>
            <a:headEnd type="none" w="med" len="med"/>
            <a:tailEnd type="none" w="med" len="med"/>
          </a:ln>
        </p:spPr>
      </p:cxnSp>
      <p:sp>
        <p:nvSpPr>
          <p:cNvPr id="14" name="TextBox 13">
            <a:extLst>
              <a:ext uri="{FF2B5EF4-FFF2-40B4-BE49-F238E27FC236}">
                <a16:creationId xmlns:a16="http://schemas.microsoft.com/office/drawing/2014/main" id="{C0C73949-CA13-C0DD-9B02-6B06DFC6768E}"/>
              </a:ext>
            </a:extLst>
          </p:cNvPr>
          <p:cNvSpPr txBox="1"/>
          <p:nvPr/>
        </p:nvSpPr>
        <p:spPr>
          <a:xfrm>
            <a:off x="591316" y="3340803"/>
            <a:ext cx="3113903" cy="744884"/>
          </a:xfrm>
          <a:prstGeom prst="rect">
            <a:avLst/>
          </a:prstGeom>
          <a:noFill/>
        </p:spPr>
        <p:txBody>
          <a:bodyPr wrap="square" rtlCol="0">
            <a:spAutoFit/>
          </a:bodyPr>
          <a:lstStyle/>
          <a:p>
            <a:pPr>
              <a:lnSpc>
                <a:spcPct val="150000"/>
              </a:lnSpc>
            </a:pPr>
            <a:r>
              <a:rPr lang="en-US" sz="1600" b="1" dirty="0"/>
              <a:t>Chairperson:</a:t>
            </a:r>
          </a:p>
          <a:p>
            <a:pPr>
              <a:lnSpc>
                <a:spcPct val="150000"/>
              </a:lnSpc>
            </a:pPr>
            <a:r>
              <a:rPr lang="en-US" dirty="0"/>
              <a:t>Dr. </a:t>
            </a:r>
            <a:r>
              <a:rPr lang="en-US" dirty="0" err="1"/>
              <a:t>Attaphongse</a:t>
            </a:r>
            <a:r>
              <a:rPr lang="en-US" dirty="0"/>
              <a:t> </a:t>
            </a:r>
            <a:r>
              <a:rPr lang="en-US" dirty="0" err="1"/>
              <a:t>Taparugssanagorn</a:t>
            </a:r>
            <a:endParaRPr lang="en-US" dirty="0"/>
          </a:p>
        </p:txBody>
      </p:sp>
      <p:sp>
        <p:nvSpPr>
          <p:cNvPr id="15" name="TextBox 14">
            <a:extLst>
              <a:ext uri="{FF2B5EF4-FFF2-40B4-BE49-F238E27FC236}">
                <a16:creationId xmlns:a16="http://schemas.microsoft.com/office/drawing/2014/main" id="{28D97854-14B9-CD79-B99E-7F3553AF4894}"/>
              </a:ext>
            </a:extLst>
          </p:cNvPr>
          <p:cNvSpPr txBox="1"/>
          <p:nvPr/>
        </p:nvSpPr>
        <p:spPr>
          <a:xfrm>
            <a:off x="3720761" y="3340803"/>
            <a:ext cx="2696516" cy="1068049"/>
          </a:xfrm>
          <a:prstGeom prst="rect">
            <a:avLst/>
          </a:prstGeom>
          <a:noFill/>
        </p:spPr>
        <p:txBody>
          <a:bodyPr wrap="square" rtlCol="0">
            <a:spAutoFit/>
          </a:bodyPr>
          <a:lstStyle/>
          <a:p>
            <a:pPr>
              <a:lnSpc>
                <a:spcPct val="150000"/>
              </a:lnSpc>
            </a:pPr>
            <a:r>
              <a:rPr lang="en-US" sz="1600" b="1" dirty="0"/>
              <a:t>Committer Members</a:t>
            </a:r>
          </a:p>
          <a:p>
            <a:pPr>
              <a:lnSpc>
                <a:spcPct val="150000"/>
              </a:lnSpc>
            </a:pPr>
            <a:r>
              <a:rPr lang="en-US" dirty="0"/>
              <a:t>Dr. </a:t>
            </a:r>
            <a:r>
              <a:rPr lang="en-US" dirty="0" err="1"/>
              <a:t>Chaklam</a:t>
            </a:r>
            <a:r>
              <a:rPr lang="en-US" dirty="0"/>
              <a:t> </a:t>
            </a:r>
            <a:r>
              <a:rPr lang="en-US" dirty="0" err="1"/>
              <a:t>Silpasuwanchai</a:t>
            </a:r>
            <a:endParaRPr lang="en-US" dirty="0"/>
          </a:p>
          <a:p>
            <a:pPr>
              <a:lnSpc>
                <a:spcPct val="150000"/>
              </a:lnSpc>
            </a:pPr>
            <a:r>
              <a:rPr lang="en-US" dirty="0" err="1"/>
              <a:t>Dr.Chantri</a:t>
            </a:r>
            <a:r>
              <a:rPr lang="en-US" dirty="0"/>
              <a:t> </a:t>
            </a:r>
            <a:r>
              <a:rPr lang="en-US" dirty="0" err="1"/>
              <a:t>Polprasert</a:t>
            </a:r>
            <a:endParaRPr lang="en-US" dirty="0"/>
          </a:p>
        </p:txBody>
      </p:sp>
      <p:sp>
        <p:nvSpPr>
          <p:cNvPr id="16" name="TextBox 15">
            <a:extLst>
              <a:ext uri="{FF2B5EF4-FFF2-40B4-BE49-F238E27FC236}">
                <a16:creationId xmlns:a16="http://schemas.microsoft.com/office/drawing/2014/main" id="{06DCE746-F0D1-0A57-7135-2E5B1AAEFC6E}"/>
              </a:ext>
            </a:extLst>
          </p:cNvPr>
          <p:cNvSpPr txBox="1"/>
          <p:nvPr/>
        </p:nvSpPr>
        <p:spPr>
          <a:xfrm>
            <a:off x="6498723" y="3312634"/>
            <a:ext cx="1845272" cy="1068049"/>
          </a:xfrm>
          <a:prstGeom prst="rect">
            <a:avLst/>
          </a:prstGeom>
          <a:noFill/>
        </p:spPr>
        <p:txBody>
          <a:bodyPr wrap="square" rtlCol="0">
            <a:spAutoFit/>
          </a:bodyPr>
          <a:lstStyle/>
          <a:p>
            <a:pPr>
              <a:lnSpc>
                <a:spcPct val="150000"/>
              </a:lnSpc>
            </a:pPr>
            <a:r>
              <a:rPr lang="en-US" sz="1600" b="1" dirty="0"/>
              <a:t>Student</a:t>
            </a:r>
          </a:p>
          <a:p>
            <a:pPr>
              <a:lnSpc>
                <a:spcPct val="150000"/>
              </a:lnSpc>
            </a:pPr>
            <a:r>
              <a:rPr lang="en-US" dirty="0"/>
              <a:t>Tun Aung Wai</a:t>
            </a:r>
          </a:p>
          <a:p>
            <a:pPr>
              <a:lnSpc>
                <a:spcPct val="150000"/>
              </a:lnSpc>
            </a:pPr>
            <a:r>
              <a:rPr lang="en-US" dirty="0"/>
              <a:t>st121774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4"/>
          <p:cNvSpPr txBox="1">
            <a:spLocks noGrp="1"/>
          </p:cNvSpPr>
          <p:nvPr>
            <p:ph type="title"/>
          </p:nvPr>
        </p:nvSpPr>
        <p:spPr>
          <a:xfrm>
            <a:off x="720000" y="604075"/>
            <a:ext cx="7677300" cy="1151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Training Process for Waste Classification</a:t>
            </a:r>
            <a:endParaRPr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endParaRPr>
          </a:p>
          <a:p>
            <a:pPr marL="0" lvl="0" indent="0" algn="l" rtl="0">
              <a:spcBef>
                <a:spcPts val="0"/>
              </a:spcBef>
              <a:spcAft>
                <a:spcPts val="0"/>
              </a:spcAft>
              <a:buNone/>
            </a:pPr>
            <a:endParaRPr b="1" dirty="0">
              <a:latin typeface="Open Sans"/>
              <a:ea typeface="Open Sans"/>
              <a:cs typeface="Open Sans"/>
              <a:sym typeface="Open Sans"/>
            </a:endParaRPr>
          </a:p>
        </p:txBody>
      </p:sp>
      <p:cxnSp>
        <p:nvCxnSpPr>
          <p:cNvPr id="346" name="Google Shape;346;p44"/>
          <p:cNvCxnSpPr/>
          <p:nvPr/>
        </p:nvCxnSpPr>
        <p:spPr>
          <a:xfrm>
            <a:off x="715100" y="1745411"/>
            <a:ext cx="7713900" cy="0"/>
          </a:xfrm>
          <a:prstGeom prst="straightConnector1">
            <a:avLst/>
          </a:prstGeom>
          <a:noFill/>
          <a:ln w="19050" cap="flat" cmpd="sng">
            <a:solidFill>
              <a:schemeClr val="dk1"/>
            </a:solidFill>
            <a:prstDash val="solid"/>
            <a:round/>
            <a:headEnd type="none" w="med" len="med"/>
            <a:tailEnd type="none" w="med" len="med"/>
          </a:ln>
        </p:spPr>
      </p:cxnSp>
      <p:sp>
        <p:nvSpPr>
          <p:cNvPr id="347" name="Google Shape;347;p44"/>
          <p:cNvSpPr txBox="1"/>
          <p:nvPr/>
        </p:nvSpPr>
        <p:spPr>
          <a:xfrm>
            <a:off x="720000" y="1838084"/>
            <a:ext cx="4728300" cy="27060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Collect Data: Gather trash images from datasets like Trashnet and Trashbox.</a:t>
            </a:r>
            <a:endParaRPr sz="1200" dirty="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Prepare Data: Organize and clean up the images to make them ready for training.</a:t>
            </a:r>
            <a:endParaRPr sz="1200" dirty="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Split Data: Divide the images into two groups: one for training the model and one for validating its accuracy.</a:t>
            </a:r>
            <a:endParaRPr sz="1200" dirty="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Extract Features: Use a pre-trained model to understand and learn from the training images.</a:t>
            </a:r>
            <a:endParaRPr sz="1200" dirty="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Fine-Tune Model: Adjust the pre-trained model specifically for our types of trash.</a:t>
            </a:r>
            <a:endParaRPr sz="1200" dirty="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Validate Model: Test the model with the validation group to see how well it can identify trash types.</a:t>
            </a:r>
            <a:endParaRPr sz="1100" b="1" dirty="0">
              <a:solidFill>
                <a:schemeClr val="dk1"/>
              </a:solidFill>
              <a:latin typeface="Open Sans"/>
              <a:ea typeface="Open Sans"/>
              <a:cs typeface="Open Sans"/>
              <a:sym typeface="Open Sans"/>
            </a:endParaRPr>
          </a:p>
        </p:txBody>
      </p:sp>
      <p:pic>
        <p:nvPicPr>
          <p:cNvPr id="348" name="Google Shape;348;p44"/>
          <p:cNvPicPr preferRelativeResize="0"/>
          <p:nvPr/>
        </p:nvPicPr>
        <p:blipFill>
          <a:blip r:embed="rId3">
            <a:alphaModFix/>
          </a:blip>
          <a:stretch>
            <a:fillRect/>
          </a:stretch>
        </p:blipFill>
        <p:spPr>
          <a:xfrm>
            <a:off x="5356750" y="2142538"/>
            <a:ext cx="3729926" cy="2212425"/>
          </a:xfrm>
          <a:prstGeom prst="rect">
            <a:avLst/>
          </a:prstGeom>
          <a:noFill/>
          <a:ln>
            <a:noFill/>
          </a:ln>
        </p:spPr>
      </p:pic>
      <p:sp>
        <p:nvSpPr>
          <p:cNvPr id="349" name="Google Shape;349;p44"/>
          <p:cNvSpPr txBox="1"/>
          <p:nvPr/>
        </p:nvSpPr>
        <p:spPr>
          <a:xfrm>
            <a:off x="468361" y="4710237"/>
            <a:ext cx="8207278" cy="375457"/>
          </a:xfrm>
          <a:prstGeom prst="rect">
            <a:avLst/>
          </a:prstGeom>
          <a:noFill/>
          <a:ln>
            <a:noFill/>
          </a:ln>
        </p:spPr>
        <p:txBody>
          <a:bodyPr spcFirstLastPara="1" wrap="square" lIns="91425" tIns="91425" rIns="91425" bIns="91425" anchor="t" anchorCtr="0">
            <a:spAutoFit/>
          </a:bodyPr>
          <a:lstStyle/>
          <a:p>
            <a:pPr marL="0" lvl="0" indent="0" algn="l" rtl="0">
              <a:lnSpc>
                <a:spcPct val="123913"/>
              </a:lnSpc>
              <a:spcBef>
                <a:spcPts val="0"/>
              </a:spcBef>
              <a:spcAft>
                <a:spcPts val="0"/>
              </a:spcAft>
              <a:buNone/>
            </a:pPr>
            <a:r>
              <a:rPr lang="en" sz="800" b="1" dirty="0">
                <a:solidFill>
                  <a:srgbClr val="333333"/>
                </a:solidFill>
                <a:highlight>
                  <a:schemeClr val="lt1"/>
                </a:highlight>
                <a:latin typeface="Open Sans"/>
                <a:ea typeface="Open Sans"/>
                <a:cs typeface="Open Sans"/>
                <a:sym typeface="Open Sans"/>
              </a:rPr>
              <a:t> </a:t>
            </a:r>
            <a:r>
              <a:rPr lang="en" sz="1000" b="1" dirty="0">
                <a:solidFill>
                  <a:srgbClr val="333333"/>
                </a:solidFill>
                <a:highlight>
                  <a:schemeClr val="lt1"/>
                </a:highlight>
                <a:latin typeface="Open Sans"/>
                <a:ea typeface="Open Sans"/>
                <a:cs typeface="Open Sans"/>
                <a:sym typeface="Open Sans"/>
              </a:rPr>
              <a:t>Ref: Trash Detection and Classification using Quantum Transfer Learning (https://ieeexplore.ieee.org/document/9770922</a:t>
            </a:r>
            <a:r>
              <a:rPr lang="en" sz="800" b="1" dirty="0">
                <a:solidFill>
                  <a:srgbClr val="333333"/>
                </a:solidFill>
                <a:highlight>
                  <a:schemeClr val="lt1"/>
                </a:highlight>
                <a:latin typeface="Open Sans"/>
                <a:ea typeface="Open Sans"/>
                <a:cs typeface="Open Sans"/>
                <a:sym typeface="Open Sans"/>
              </a:rPr>
              <a:t>)</a:t>
            </a:r>
            <a:endParaRPr sz="1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30F1342-200B-F74B-9A35-D43B986FE785}"/>
              </a:ext>
            </a:extLst>
          </p:cNvPr>
          <p:cNvGraphicFramePr>
            <a:graphicFrameLocks noGrp="1"/>
          </p:cNvGraphicFramePr>
          <p:nvPr>
            <p:extLst>
              <p:ext uri="{D42A27DB-BD31-4B8C-83A1-F6EECF244321}">
                <p14:modId xmlns:p14="http://schemas.microsoft.com/office/powerpoint/2010/main" val="3716462862"/>
              </p:ext>
            </p:extLst>
          </p:nvPr>
        </p:nvGraphicFramePr>
        <p:xfrm>
          <a:off x="126382" y="284392"/>
          <a:ext cx="4453053" cy="2287355"/>
        </p:xfrm>
        <a:graphic>
          <a:graphicData uri="http://schemas.openxmlformats.org/drawingml/2006/table">
            <a:tbl>
              <a:tblPr firstRow="1" bandRow="1">
                <a:tableStyleId>{073A0DAA-6AF3-43AB-8588-CEC1D06C72B9}</a:tableStyleId>
              </a:tblPr>
              <a:tblGrid>
                <a:gridCol w="1484351">
                  <a:extLst>
                    <a:ext uri="{9D8B030D-6E8A-4147-A177-3AD203B41FA5}">
                      <a16:colId xmlns:a16="http://schemas.microsoft.com/office/drawing/2014/main" val="3892982012"/>
                    </a:ext>
                  </a:extLst>
                </a:gridCol>
                <a:gridCol w="1484351">
                  <a:extLst>
                    <a:ext uri="{9D8B030D-6E8A-4147-A177-3AD203B41FA5}">
                      <a16:colId xmlns:a16="http://schemas.microsoft.com/office/drawing/2014/main" val="2503612810"/>
                    </a:ext>
                  </a:extLst>
                </a:gridCol>
                <a:gridCol w="1484351">
                  <a:extLst>
                    <a:ext uri="{9D8B030D-6E8A-4147-A177-3AD203B41FA5}">
                      <a16:colId xmlns:a16="http://schemas.microsoft.com/office/drawing/2014/main" val="933236039"/>
                    </a:ext>
                  </a:extLst>
                </a:gridCol>
              </a:tblGrid>
              <a:tr h="326765">
                <a:tc gridSpan="3">
                  <a:txBody>
                    <a:bodyPr/>
                    <a:lstStyle/>
                    <a:p>
                      <a:pPr algn="ctr"/>
                      <a:r>
                        <a:rPr lang="en-US" dirty="0">
                          <a:solidFill>
                            <a:schemeClr val="bg2"/>
                          </a:solidFill>
                        </a:rPr>
                        <a:t>TrashNet Dataset</a:t>
                      </a:r>
                    </a:p>
                  </a:txBody>
                  <a:tcPr>
                    <a:solidFill>
                      <a:schemeClr val="accent6"/>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245102704"/>
                  </a:ext>
                </a:extLst>
              </a:tr>
              <a:tr h="326765">
                <a:tc>
                  <a:txBody>
                    <a:bodyPr/>
                    <a:lstStyle/>
                    <a:p>
                      <a:pPr algn="ctr"/>
                      <a:r>
                        <a:rPr lang="en-US" dirty="0">
                          <a:solidFill>
                            <a:schemeClr val="bg1"/>
                          </a:solidFill>
                        </a:rPr>
                        <a:t>Class</a:t>
                      </a:r>
                    </a:p>
                  </a:txBody>
                  <a:tcPr>
                    <a:solidFill>
                      <a:schemeClr val="tx1"/>
                    </a:solidFill>
                  </a:tcPr>
                </a:tc>
                <a:tc>
                  <a:txBody>
                    <a:bodyPr/>
                    <a:lstStyle/>
                    <a:p>
                      <a:pPr algn="ctr"/>
                      <a:r>
                        <a:rPr lang="en-US" dirty="0">
                          <a:solidFill>
                            <a:schemeClr val="bg1"/>
                          </a:solidFill>
                        </a:rPr>
                        <a:t>Training Data</a:t>
                      </a:r>
                    </a:p>
                  </a:txBody>
                  <a:tcPr>
                    <a:solidFill>
                      <a:schemeClr val="tx1"/>
                    </a:solidFill>
                  </a:tcPr>
                </a:tc>
                <a:tc>
                  <a:txBody>
                    <a:bodyPr/>
                    <a:lstStyle/>
                    <a:p>
                      <a:pPr algn="ctr"/>
                      <a:r>
                        <a:rPr lang="en-US" dirty="0">
                          <a:solidFill>
                            <a:schemeClr val="bg1"/>
                          </a:solidFill>
                        </a:rPr>
                        <a:t>Validation Data</a:t>
                      </a:r>
                    </a:p>
                  </a:txBody>
                  <a:tcPr>
                    <a:solidFill>
                      <a:schemeClr val="tx1"/>
                    </a:solidFill>
                  </a:tcPr>
                </a:tc>
                <a:extLst>
                  <a:ext uri="{0D108BD9-81ED-4DB2-BD59-A6C34878D82A}">
                    <a16:rowId xmlns:a16="http://schemas.microsoft.com/office/drawing/2014/main" val="1588355987"/>
                  </a:ext>
                </a:extLst>
              </a:tr>
              <a:tr h="326765">
                <a:tc>
                  <a:txBody>
                    <a:bodyPr/>
                    <a:lstStyle/>
                    <a:p>
                      <a:pPr algn="ctr"/>
                      <a:r>
                        <a:rPr lang="en-US" dirty="0"/>
                        <a:t>Cardboard</a:t>
                      </a:r>
                    </a:p>
                  </a:txBody>
                  <a:tcPr/>
                </a:tc>
                <a:tc>
                  <a:txBody>
                    <a:bodyPr/>
                    <a:lstStyle/>
                    <a:p>
                      <a:pPr algn="ctr"/>
                      <a:r>
                        <a:rPr lang="en-US" dirty="0"/>
                        <a:t>239</a:t>
                      </a:r>
                    </a:p>
                  </a:txBody>
                  <a:tcPr/>
                </a:tc>
                <a:tc>
                  <a:txBody>
                    <a:bodyPr/>
                    <a:lstStyle/>
                    <a:p>
                      <a:pPr algn="ctr"/>
                      <a:r>
                        <a:rPr lang="en-US" dirty="0"/>
                        <a:t>82</a:t>
                      </a:r>
                    </a:p>
                  </a:txBody>
                  <a:tcPr/>
                </a:tc>
                <a:extLst>
                  <a:ext uri="{0D108BD9-81ED-4DB2-BD59-A6C34878D82A}">
                    <a16:rowId xmlns:a16="http://schemas.microsoft.com/office/drawing/2014/main" val="3943285589"/>
                  </a:ext>
                </a:extLst>
              </a:tr>
              <a:tr h="326765">
                <a:tc>
                  <a:txBody>
                    <a:bodyPr/>
                    <a:lstStyle/>
                    <a:p>
                      <a:pPr algn="ctr"/>
                      <a:r>
                        <a:rPr lang="en-US" dirty="0"/>
                        <a:t>Glass</a:t>
                      </a:r>
                    </a:p>
                  </a:txBody>
                  <a:tcPr/>
                </a:tc>
                <a:tc>
                  <a:txBody>
                    <a:bodyPr/>
                    <a:lstStyle/>
                    <a:p>
                      <a:pPr algn="ctr"/>
                      <a:r>
                        <a:rPr lang="en-US" dirty="0"/>
                        <a:t>405</a:t>
                      </a:r>
                    </a:p>
                  </a:txBody>
                  <a:tcPr/>
                </a:tc>
                <a:tc>
                  <a:txBody>
                    <a:bodyPr/>
                    <a:lstStyle/>
                    <a:p>
                      <a:pPr algn="ctr"/>
                      <a:r>
                        <a:rPr lang="en-US" dirty="0"/>
                        <a:t>102</a:t>
                      </a:r>
                    </a:p>
                  </a:txBody>
                  <a:tcPr/>
                </a:tc>
                <a:extLst>
                  <a:ext uri="{0D108BD9-81ED-4DB2-BD59-A6C34878D82A}">
                    <a16:rowId xmlns:a16="http://schemas.microsoft.com/office/drawing/2014/main" val="3405036791"/>
                  </a:ext>
                </a:extLst>
              </a:tr>
              <a:tr h="326765">
                <a:tc>
                  <a:txBody>
                    <a:bodyPr/>
                    <a:lstStyle/>
                    <a:p>
                      <a:pPr algn="ctr"/>
                      <a:r>
                        <a:rPr lang="en-US" dirty="0"/>
                        <a:t>Metal</a:t>
                      </a:r>
                    </a:p>
                  </a:txBody>
                  <a:tcPr/>
                </a:tc>
                <a:tc>
                  <a:txBody>
                    <a:bodyPr/>
                    <a:lstStyle/>
                    <a:p>
                      <a:pPr algn="ctr"/>
                      <a:r>
                        <a:rPr lang="en-US" dirty="0"/>
                        <a:t>36</a:t>
                      </a:r>
                    </a:p>
                  </a:txBody>
                  <a:tcPr/>
                </a:tc>
                <a:tc>
                  <a:txBody>
                    <a:bodyPr/>
                    <a:lstStyle/>
                    <a:p>
                      <a:pPr algn="ctr"/>
                      <a:r>
                        <a:rPr lang="en-US" dirty="0"/>
                        <a:t>92</a:t>
                      </a:r>
                    </a:p>
                  </a:txBody>
                  <a:tcPr/>
                </a:tc>
                <a:extLst>
                  <a:ext uri="{0D108BD9-81ED-4DB2-BD59-A6C34878D82A}">
                    <a16:rowId xmlns:a16="http://schemas.microsoft.com/office/drawing/2014/main" val="3212968452"/>
                  </a:ext>
                </a:extLst>
              </a:tr>
              <a:tr h="326765">
                <a:tc>
                  <a:txBody>
                    <a:bodyPr/>
                    <a:lstStyle/>
                    <a:p>
                      <a:pPr algn="ctr"/>
                      <a:r>
                        <a:rPr lang="en-US" dirty="0"/>
                        <a:t>Paper</a:t>
                      </a:r>
                    </a:p>
                  </a:txBody>
                  <a:tcPr/>
                </a:tc>
                <a:tc>
                  <a:txBody>
                    <a:bodyPr/>
                    <a:lstStyle/>
                    <a:p>
                      <a:pPr algn="ctr"/>
                      <a:r>
                        <a:rPr lang="en-US" dirty="0"/>
                        <a:t>477</a:t>
                      </a:r>
                    </a:p>
                  </a:txBody>
                  <a:tcPr/>
                </a:tc>
                <a:tc>
                  <a:txBody>
                    <a:bodyPr/>
                    <a:lstStyle/>
                    <a:p>
                      <a:pPr algn="ctr"/>
                      <a:r>
                        <a:rPr lang="en-US" dirty="0"/>
                        <a:t>123</a:t>
                      </a:r>
                    </a:p>
                  </a:txBody>
                  <a:tcPr/>
                </a:tc>
                <a:extLst>
                  <a:ext uri="{0D108BD9-81ED-4DB2-BD59-A6C34878D82A}">
                    <a16:rowId xmlns:a16="http://schemas.microsoft.com/office/drawing/2014/main" val="2423899347"/>
                  </a:ext>
                </a:extLst>
              </a:tr>
              <a:tr h="326765">
                <a:tc>
                  <a:txBody>
                    <a:bodyPr/>
                    <a:lstStyle/>
                    <a:p>
                      <a:pPr algn="ctr"/>
                      <a:r>
                        <a:rPr lang="en-US" dirty="0"/>
                        <a:t>Plastic</a:t>
                      </a:r>
                    </a:p>
                  </a:txBody>
                  <a:tcPr/>
                </a:tc>
                <a:tc>
                  <a:txBody>
                    <a:bodyPr/>
                    <a:lstStyle/>
                    <a:p>
                      <a:pPr algn="ctr"/>
                      <a:r>
                        <a:rPr lang="en-US" dirty="0"/>
                        <a:t>398</a:t>
                      </a:r>
                    </a:p>
                  </a:txBody>
                  <a:tcPr/>
                </a:tc>
                <a:tc>
                  <a:txBody>
                    <a:bodyPr/>
                    <a:lstStyle/>
                    <a:p>
                      <a:pPr algn="ctr"/>
                      <a:r>
                        <a:rPr lang="en-US" dirty="0"/>
                        <a:t>98</a:t>
                      </a:r>
                    </a:p>
                  </a:txBody>
                  <a:tcPr/>
                </a:tc>
                <a:extLst>
                  <a:ext uri="{0D108BD9-81ED-4DB2-BD59-A6C34878D82A}">
                    <a16:rowId xmlns:a16="http://schemas.microsoft.com/office/drawing/2014/main" val="456121919"/>
                  </a:ext>
                </a:extLst>
              </a:tr>
            </a:tbl>
          </a:graphicData>
        </a:graphic>
      </p:graphicFrame>
      <p:graphicFrame>
        <p:nvGraphicFramePr>
          <p:cNvPr id="6" name="Table 5">
            <a:extLst>
              <a:ext uri="{FF2B5EF4-FFF2-40B4-BE49-F238E27FC236}">
                <a16:creationId xmlns:a16="http://schemas.microsoft.com/office/drawing/2014/main" id="{FF6392F5-9B89-AE4A-8D3E-80090AC22085}"/>
              </a:ext>
            </a:extLst>
          </p:cNvPr>
          <p:cNvGraphicFramePr>
            <a:graphicFrameLocks noGrp="1"/>
          </p:cNvGraphicFramePr>
          <p:nvPr>
            <p:extLst>
              <p:ext uri="{D42A27DB-BD31-4B8C-83A1-F6EECF244321}">
                <p14:modId xmlns:p14="http://schemas.microsoft.com/office/powerpoint/2010/main" val="745931203"/>
              </p:ext>
            </p:extLst>
          </p:nvPr>
        </p:nvGraphicFramePr>
        <p:xfrm>
          <a:off x="4670036" y="1202980"/>
          <a:ext cx="4369884" cy="2967579"/>
        </p:xfrm>
        <a:graphic>
          <a:graphicData uri="http://schemas.openxmlformats.org/drawingml/2006/table">
            <a:tbl>
              <a:tblPr firstRow="1" bandRow="1">
                <a:tableStyleId>{073A0DAA-6AF3-43AB-8588-CEC1D06C72B9}</a:tableStyleId>
              </a:tblPr>
              <a:tblGrid>
                <a:gridCol w="1456628">
                  <a:extLst>
                    <a:ext uri="{9D8B030D-6E8A-4147-A177-3AD203B41FA5}">
                      <a16:colId xmlns:a16="http://schemas.microsoft.com/office/drawing/2014/main" val="1810570877"/>
                    </a:ext>
                  </a:extLst>
                </a:gridCol>
                <a:gridCol w="1456628">
                  <a:extLst>
                    <a:ext uri="{9D8B030D-6E8A-4147-A177-3AD203B41FA5}">
                      <a16:colId xmlns:a16="http://schemas.microsoft.com/office/drawing/2014/main" val="2583136162"/>
                    </a:ext>
                  </a:extLst>
                </a:gridCol>
                <a:gridCol w="1456628">
                  <a:extLst>
                    <a:ext uri="{9D8B030D-6E8A-4147-A177-3AD203B41FA5}">
                      <a16:colId xmlns:a16="http://schemas.microsoft.com/office/drawing/2014/main" val="389095918"/>
                    </a:ext>
                  </a:extLst>
                </a:gridCol>
              </a:tblGrid>
              <a:tr h="329731">
                <a:tc gridSpan="3">
                  <a:txBody>
                    <a:bodyPr/>
                    <a:lstStyle/>
                    <a:p>
                      <a:pPr algn="ctr"/>
                      <a:r>
                        <a:rPr lang="en-US" dirty="0"/>
                        <a:t>TrashBox Dataset</a:t>
                      </a:r>
                    </a:p>
                  </a:txBody>
                  <a:tcPr>
                    <a:solidFill>
                      <a:schemeClr val="accent5"/>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195649530"/>
                  </a:ext>
                </a:extLst>
              </a:tr>
              <a:tr h="329731">
                <a:tc>
                  <a:txBody>
                    <a:bodyPr/>
                    <a:lstStyle/>
                    <a:p>
                      <a:pPr algn="ctr"/>
                      <a:r>
                        <a:rPr lang="en-US" dirty="0">
                          <a:solidFill>
                            <a:schemeClr val="bg1"/>
                          </a:solidFill>
                        </a:rPr>
                        <a:t>Class</a:t>
                      </a:r>
                    </a:p>
                  </a:txBody>
                  <a:tcPr>
                    <a:solidFill>
                      <a:schemeClr val="tx1"/>
                    </a:solidFill>
                  </a:tcPr>
                </a:tc>
                <a:tc>
                  <a:txBody>
                    <a:bodyPr/>
                    <a:lstStyle/>
                    <a:p>
                      <a:pPr algn="ctr"/>
                      <a:r>
                        <a:rPr lang="en-US" dirty="0">
                          <a:solidFill>
                            <a:schemeClr val="bg1"/>
                          </a:solidFill>
                        </a:rPr>
                        <a:t>Training Data</a:t>
                      </a:r>
                    </a:p>
                  </a:txBody>
                  <a:tcPr>
                    <a:solidFill>
                      <a:schemeClr val="tx1"/>
                    </a:solidFill>
                  </a:tcPr>
                </a:tc>
                <a:tc>
                  <a:txBody>
                    <a:bodyPr/>
                    <a:lstStyle/>
                    <a:p>
                      <a:pPr algn="ctr"/>
                      <a:r>
                        <a:rPr lang="en-US" dirty="0">
                          <a:solidFill>
                            <a:schemeClr val="bg1"/>
                          </a:solidFill>
                        </a:rPr>
                        <a:t>Validation Data</a:t>
                      </a:r>
                    </a:p>
                  </a:txBody>
                  <a:tcPr>
                    <a:solidFill>
                      <a:schemeClr val="tx1"/>
                    </a:solidFill>
                  </a:tcPr>
                </a:tc>
                <a:extLst>
                  <a:ext uri="{0D108BD9-81ED-4DB2-BD59-A6C34878D82A}">
                    <a16:rowId xmlns:a16="http://schemas.microsoft.com/office/drawing/2014/main" val="4076496202"/>
                  </a:ext>
                </a:extLst>
              </a:tr>
              <a:tr h="329731">
                <a:tc>
                  <a:txBody>
                    <a:bodyPr/>
                    <a:lstStyle/>
                    <a:p>
                      <a:pPr algn="ctr"/>
                      <a:r>
                        <a:rPr lang="en-US" dirty="0"/>
                        <a:t>Cardboard</a:t>
                      </a:r>
                    </a:p>
                  </a:txBody>
                  <a:tcPr/>
                </a:tc>
                <a:tc>
                  <a:txBody>
                    <a:bodyPr/>
                    <a:lstStyle/>
                    <a:p>
                      <a:pPr algn="ctr"/>
                      <a:r>
                        <a:rPr lang="en-US" dirty="0"/>
                        <a:t>1501</a:t>
                      </a:r>
                    </a:p>
                  </a:txBody>
                  <a:tcPr/>
                </a:tc>
                <a:tc>
                  <a:txBody>
                    <a:bodyPr/>
                    <a:lstStyle/>
                    <a:p>
                      <a:pPr algn="ctr"/>
                      <a:r>
                        <a:rPr lang="en-US" dirty="0"/>
                        <a:t>379</a:t>
                      </a:r>
                    </a:p>
                  </a:txBody>
                  <a:tcPr/>
                </a:tc>
                <a:extLst>
                  <a:ext uri="{0D108BD9-81ED-4DB2-BD59-A6C34878D82A}">
                    <a16:rowId xmlns:a16="http://schemas.microsoft.com/office/drawing/2014/main" val="1407003008"/>
                  </a:ext>
                </a:extLst>
              </a:tr>
              <a:tr h="329731">
                <a:tc>
                  <a:txBody>
                    <a:bodyPr/>
                    <a:lstStyle/>
                    <a:p>
                      <a:pPr algn="ctr"/>
                      <a:r>
                        <a:rPr lang="en-US" dirty="0"/>
                        <a:t>Glass</a:t>
                      </a:r>
                    </a:p>
                  </a:txBody>
                  <a:tcPr/>
                </a:tc>
                <a:tc>
                  <a:txBody>
                    <a:bodyPr/>
                    <a:lstStyle/>
                    <a:p>
                      <a:pPr algn="ctr"/>
                      <a:r>
                        <a:rPr lang="en-US" dirty="0"/>
                        <a:t>1934</a:t>
                      </a:r>
                    </a:p>
                  </a:txBody>
                  <a:tcPr/>
                </a:tc>
                <a:tc>
                  <a:txBody>
                    <a:bodyPr/>
                    <a:lstStyle/>
                    <a:p>
                      <a:pPr algn="ctr"/>
                      <a:r>
                        <a:rPr lang="en-US" dirty="0"/>
                        <a:t>366</a:t>
                      </a:r>
                    </a:p>
                  </a:txBody>
                  <a:tcPr/>
                </a:tc>
                <a:extLst>
                  <a:ext uri="{0D108BD9-81ED-4DB2-BD59-A6C34878D82A}">
                    <a16:rowId xmlns:a16="http://schemas.microsoft.com/office/drawing/2014/main" val="3431260678"/>
                  </a:ext>
                </a:extLst>
              </a:tr>
              <a:tr h="329731">
                <a:tc>
                  <a:txBody>
                    <a:bodyPr/>
                    <a:lstStyle/>
                    <a:p>
                      <a:pPr algn="ctr"/>
                      <a:r>
                        <a:rPr lang="en-US" dirty="0"/>
                        <a:t>Metal </a:t>
                      </a:r>
                    </a:p>
                  </a:txBody>
                  <a:tcPr/>
                </a:tc>
                <a:tc>
                  <a:txBody>
                    <a:bodyPr/>
                    <a:lstStyle/>
                    <a:p>
                      <a:pPr algn="ctr"/>
                      <a:r>
                        <a:rPr lang="en-US" dirty="0"/>
                        <a:t>1650</a:t>
                      </a:r>
                    </a:p>
                  </a:txBody>
                  <a:tcPr/>
                </a:tc>
                <a:tc>
                  <a:txBody>
                    <a:bodyPr/>
                    <a:lstStyle/>
                    <a:p>
                      <a:pPr algn="ctr"/>
                      <a:r>
                        <a:rPr lang="en-US" dirty="0"/>
                        <a:t>415</a:t>
                      </a:r>
                    </a:p>
                  </a:txBody>
                  <a:tcPr/>
                </a:tc>
                <a:extLst>
                  <a:ext uri="{0D108BD9-81ED-4DB2-BD59-A6C34878D82A}">
                    <a16:rowId xmlns:a16="http://schemas.microsoft.com/office/drawing/2014/main" val="61937098"/>
                  </a:ext>
                </a:extLst>
              </a:tr>
              <a:tr h="329731">
                <a:tc>
                  <a:txBody>
                    <a:bodyPr/>
                    <a:lstStyle/>
                    <a:p>
                      <a:pPr algn="ctr"/>
                      <a:r>
                        <a:rPr lang="en-US" dirty="0"/>
                        <a:t>Paper</a:t>
                      </a:r>
                    </a:p>
                  </a:txBody>
                  <a:tcPr/>
                </a:tc>
                <a:tc>
                  <a:txBody>
                    <a:bodyPr/>
                    <a:lstStyle/>
                    <a:p>
                      <a:pPr algn="ctr"/>
                      <a:r>
                        <a:rPr lang="en-US" dirty="0"/>
                        <a:t>1731</a:t>
                      </a:r>
                    </a:p>
                  </a:txBody>
                  <a:tcPr/>
                </a:tc>
                <a:tc>
                  <a:txBody>
                    <a:bodyPr/>
                    <a:lstStyle/>
                    <a:p>
                      <a:pPr algn="ctr"/>
                      <a:r>
                        <a:rPr lang="en-US" dirty="0"/>
                        <a:t>437</a:t>
                      </a:r>
                    </a:p>
                  </a:txBody>
                  <a:tcPr/>
                </a:tc>
                <a:extLst>
                  <a:ext uri="{0D108BD9-81ED-4DB2-BD59-A6C34878D82A}">
                    <a16:rowId xmlns:a16="http://schemas.microsoft.com/office/drawing/2014/main" val="2474385245"/>
                  </a:ext>
                </a:extLst>
              </a:tr>
              <a:tr h="329731">
                <a:tc>
                  <a:txBody>
                    <a:bodyPr/>
                    <a:lstStyle/>
                    <a:p>
                      <a:pPr algn="ctr"/>
                      <a:r>
                        <a:rPr lang="en-US" dirty="0"/>
                        <a:t>Plastic </a:t>
                      </a:r>
                    </a:p>
                  </a:txBody>
                  <a:tcPr/>
                </a:tc>
                <a:tc>
                  <a:txBody>
                    <a:bodyPr/>
                    <a:lstStyle/>
                    <a:p>
                      <a:pPr algn="ctr"/>
                      <a:r>
                        <a:rPr lang="en-US" dirty="0"/>
                        <a:t>1784</a:t>
                      </a:r>
                    </a:p>
                  </a:txBody>
                  <a:tcPr/>
                </a:tc>
                <a:tc>
                  <a:txBody>
                    <a:bodyPr/>
                    <a:lstStyle/>
                    <a:p>
                      <a:pPr algn="ctr"/>
                      <a:r>
                        <a:rPr lang="en-US" dirty="0"/>
                        <a:t>425</a:t>
                      </a:r>
                    </a:p>
                  </a:txBody>
                  <a:tcPr/>
                </a:tc>
                <a:extLst>
                  <a:ext uri="{0D108BD9-81ED-4DB2-BD59-A6C34878D82A}">
                    <a16:rowId xmlns:a16="http://schemas.microsoft.com/office/drawing/2014/main" val="1957776616"/>
                  </a:ext>
                </a:extLst>
              </a:tr>
              <a:tr h="329731">
                <a:tc>
                  <a:txBody>
                    <a:bodyPr/>
                    <a:lstStyle/>
                    <a:p>
                      <a:pPr algn="ctr"/>
                      <a:r>
                        <a:rPr lang="en-US" dirty="0"/>
                        <a:t>Medical</a:t>
                      </a:r>
                    </a:p>
                  </a:txBody>
                  <a:tcPr/>
                </a:tc>
                <a:tc>
                  <a:txBody>
                    <a:bodyPr/>
                    <a:lstStyle/>
                    <a:p>
                      <a:pPr algn="ctr"/>
                      <a:r>
                        <a:rPr lang="en-US" dirty="0"/>
                        <a:t>1265</a:t>
                      </a:r>
                    </a:p>
                  </a:txBody>
                  <a:tcPr/>
                </a:tc>
                <a:tc>
                  <a:txBody>
                    <a:bodyPr/>
                    <a:lstStyle/>
                    <a:p>
                      <a:pPr algn="ctr"/>
                      <a:r>
                        <a:rPr lang="en-US" dirty="0"/>
                        <a:t>300</a:t>
                      </a:r>
                    </a:p>
                  </a:txBody>
                  <a:tcPr/>
                </a:tc>
                <a:extLst>
                  <a:ext uri="{0D108BD9-81ED-4DB2-BD59-A6C34878D82A}">
                    <a16:rowId xmlns:a16="http://schemas.microsoft.com/office/drawing/2014/main" val="3789850223"/>
                  </a:ext>
                </a:extLst>
              </a:tr>
              <a:tr h="329731">
                <a:tc>
                  <a:txBody>
                    <a:bodyPr/>
                    <a:lstStyle/>
                    <a:p>
                      <a:pPr algn="ctr"/>
                      <a:r>
                        <a:rPr lang="en-US" dirty="0"/>
                        <a:t>E-waste</a:t>
                      </a:r>
                    </a:p>
                  </a:txBody>
                  <a:tcPr/>
                </a:tc>
                <a:tc>
                  <a:txBody>
                    <a:bodyPr/>
                    <a:lstStyle/>
                    <a:p>
                      <a:pPr algn="ctr"/>
                      <a:r>
                        <a:rPr lang="en-US" dirty="0"/>
                        <a:t>1934</a:t>
                      </a:r>
                    </a:p>
                  </a:txBody>
                  <a:tcPr/>
                </a:tc>
                <a:tc>
                  <a:txBody>
                    <a:bodyPr/>
                    <a:lstStyle/>
                    <a:p>
                      <a:pPr algn="ctr"/>
                      <a:r>
                        <a:rPr lang="en-US" dirty="0"/>
                        <a:t>482</a:t>
                      </a:r>
                    </a:p>
                  </a:txBody>
                  <a:tcPr/>
                </a:tc>
                <a:extLst>
                  <a:ext uri="{0D108BD9-81ED-4DB2-BD59-A6C34878D82A}">
                    <a16:rowId xmlns:a16="http://schemas.microsoft.com/office/drawing/2014/main" val="1117048387"/>
                  </a:ext>
                </a:extLst>
              </a:tr>
            </a:tbl>
          </a:graphicData>
        </a:graphic>
      </p:graphicFrame>
      <p:graphicFrame>
        <p:nvGraphicFramePr>
          <p:cNvPr id="10" name="Table 9">
            <a:extLst>
              <a:ext uri="{FF2B5EF4-FFF2-40B4-BE49-F238E27FC236}">
                <a16:creationId xmlns:a16="http://schemas.microsoft.com/office/drawing/2014/main" id="{DAAE632B-E05B-F30E-C7A2-58E341D5AD0D}"/>
              </a:ext>
            </a:extLst>
          </p:cNvPr>
          <p:cNvGraphicFramePr>
            <a:graphicFrameLocks noGrp="1"/>
          </p:cNvGraphicFramePr>
          <p:nvPr>
            <p:extLst>
              <p:ext uri="{D42A27DB-BD31-4B8C-83A1-F6EECF244321}">
                <p14:modId xmlns:p14="http://schemas.microsoft.com/office/powerpoint/2010/main" val="3871540464"/>
              </p:ext>
            </p:extLst>
          </p:nvPr>
        </p:nvGraphicFramePr>
        <p:xfrm>
          <a:off x="126382" y="2723260"/>
          <a:ext cx="4445619" cy="2287355"/>
        </p:xfrm>
        <a:graphic>
          <a:graphicData uri="http://schemas.openxmlformats.org/drawingml/2006/table">
            <a:tbl>
              <a:tblPr firstRow="1" bandRow="1">
                <a:tableStyleId>{073A0DAA-6AF3-43AB-8588-CEC1D06C72B9}</a:tableStyleId>
              </a:tblPr>
              <a:tblGrid>
                <a:gridCol w="1481873">
                  <a:extLst>
                    <a:ext uri="{9D8B030D-6E8A-4147-A177-3AD203B41FA5}">
                      <a16:colId xmlns:a16="http://schemas.microsoft.com/office/drawing/2014/main" val="1042481226"/>
                    </a:ext>
                  </a:extLst>
                </a:gridCol>
                <a:gridCol w="1481873">
                  <a:extLst>
                    <a:ext uri="{9D8B030D-6E8A-4147-A177-3AD203B41FA5}">
                      <a16:colId xmlns:a16="http://schemas.microsoft.com/office/drawing/2014/main" val="4102707804"/>
                    </a:ext>
                  </a:extLst>
                </a:gridCol>
                <a:gridCol w="1481873">
                  <a:extLst>
                    <a:ext uri="{9D8B030D-6E8A-4147-A177-3AD203B41FA5}">
                      <a16:colId xmlns:a16="http://schemas.microsoft.com/office/drawing/2014/main" val="3366819337"/>
                    </a:ext>
                  </a:extLst>
                </a:gridCol>
              </a:tblGrid>
              <a:tr h="326765">
                <a:tc gridSpan="3">
                  <a:txBody>
                    <a:bodyPr/>
                    <a:lstStyle/>
                    <a:p>
                      <a:pPr algn="ctr"/>
                      <a:r>
                        <a:rPr lang="en-US" dirty="0"/>
                        <a:t>Custom Dataset</a:t>
                      </a:r>
                    </a:p>
                  </a:txBody>
                  <a:tcPr>
                    <a:solidFill>
                      <a:schemeClr val="accent4"/>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266630405"/>
                  </a:ext>
                </a:extLst>
              </a:tr>
              <a:tr h="326765">
                <a:tc>
                  <a:txBody>
                    <a:bodyPr/>
                    <a:lstStyle/>
                    <a:p>
                      <a:pPr algn="ctr"/>
                      <a:r>
                        <a:rPr lang="en-US" dirty="0">
                          <a:solidFill>
                            <a:schemeClr val="bg2"/>
                          </a:solidFill>
                        </a:rPr>
                        <a:t>Class</a:t>
                      </a:r>
                    </a:p>
                  </a:txBody>
                  <a:tcPr>
                    <a:solidFill>
                      <a:schemeClr val="tx1"/>
                    </a:solidFill>
                  </a:tcPr>
                </a:tc>
                <a:tc>
                  <a:txBody>
                    <a:bodyPr/>
                    <a:lstStyle/>
                    <a:p>
                      <a:pPr algn="ctr"/>
                      <a:r>
                        <a:rPr lang="en-US" dirty="0">
                          <a:solidFill>
                            <a:schemeClr val="bg2"/>
                          </a:solidFill>
                        </a:rPr>
                        <a:t>Training Data</a:t>
                      </a:r>
                    </a:p>
                  </a:txBody>
                  <a:tcPr>
                    <a:solidFill>
                      <a:schemeClr val="tx1"/>
                    </a:solidFill>
                  </a:tcPr>
                </a:tc>
                <a:tc>
                  <a:txBody>
                    <a:bodyPr/>
                    <a:lstStyle/>
                    <a:p>
                      <a:pPr algn="ctr"/>
                      <a:r>
                        <a:rPr lang="en-US" dirty="0">
                          <a:solidFill>
                            <a:schemeClr val="bg2"/>
                          </a:solidFill>
                        </a:rPr>
                        <a:t>Validation Data</a:t>
                      </a:r>
                    </a:p>
                  </a:txBody>
                  <a:tcPr>
                    <a:solidFill>
                      <a:schemeClr val="tx1"/>
                    </a:solidFill>
                  </a:tcPr>
                </a:tc>
                <a:extLst>
                  <a:ext uri="{0D108BD9-81ED-4DB2-BD59-A6C34878D82A}">
                    <a16:rowId xmlns:a16="http://schemas.microsoft.com/office/drawing/2014/main" val="2717903406"/>
                  </a:ext>
                </a:extLst>
              </a:tr>
              <a:tr h="326765">
                <a:tc>
                  <a:txBody>
                    <a:bodyPr/>
                    <a:lstStyle/>
                    <a:p>
                      <a:pPr algn="ctr"/>
                      <a:r>
                        <a:rPr lang="en-US" dirty="0"/>
                        <a:t>E-waste</a:t>
                      </a:r>
                    </a:p>
                  </a:txBody>
                  <a:tcPr/>
                </a:tc>
                <a:tc>
                  <a:txBody>
                    <a:bodyPr/>
                    <a:lstStyle/>
                    <a:p>
                      <a:pPr algn="ctr"/>
                      <a:r>
                        <a:rPr lang="en-US" dirty="0"/>
                        <a:t>61</a:t>
                      </a:r>
                    </a:p>
                  </a:txBody>
                  <a:tcPr/>
                </a:tc>
                <a:tc>
                  <a:txBody>
                    <a:bodyPr/>
                    <a:lstStyle/>
                    <a:p>
                      <a:pPr algn="ctr"/>
                      <a:r>
                        <a:rPr lang="en-US" dirty="0"/>
                        <a:t>19</a:t>
                      </a:r>
                    </a:p>
                  </a:txBody>
                  <a:tcPr/>
                </a:tc>
                <a:extLst>
                  <a:ext uri="{0D108BD9-81ED-4DB2-BD59-A6C34878D82A}">
                    <a16:rowId xmlns:a16="http://schemas.microsoft.com/office/drawing/2014/main" val="2969850147"/>
                  </a:ext>
                </a:extLst>
              </a:tr>
              <a:tr h="326765">
                <a:tc>
                  <a:txBody>
                    <a:bodyPr/>
                    <a:lstStyle/>
                    <a:p>
                      <a:pPr algn="ctr"/>
                      <a:r>
                        <a:rPr lang="en-US" dirty="0"/>
                        <a:t>Glass</a:t>
                      </a:r>
                    </a:p>
                  </a:txBody>
                  <a:tcPr/>
                </a:tc>
                <a:tc>
                  <a:txBody>
                    <a:bodyPr/>
                    <a:lstStyle/>
                    <a:p>
                      <a:pPr algn="ctr"/>
                      <a:r>
                        <a:rPr lang="en-US" dirty="0"/>
                        <a:t>65</a:t>
                      </a:r>
                    </a:p>
                  </a:txBody>
                  <a:tcPr/>
                </a:tc>
                <a:tc>
                  <a:txBody>
                    <a:bodyPr/>
                    <a:lstStyle/>
                    <a:p>
                      <a:pPr algn="ctr"/>
                      <a:r>
                        <a:rPr lang="en-US" dirty="0"/>
                        <a:t>17</a:t>
                      </a:r>
                    </a:p>
                  </a:txBody>
                  <a:tcPr/>
                </a:tc>
                <a:extLst>
                  <a:ext uri="{0D108BD9-81ED-4DB2-BD59-A6C34878D82A}">
                    <a16:rowId xmlns:a16="http://schemas.microsoft.com/office/drawing/2014/main" val="3532316971"/>
                  </a:ext>
                </a:extLst>
              </a:tr>
              <a:tr h="326765">
                <a:tc>
                  <a:txBody>
                    <a:bodyPr/>
                    <a:lstStyle/>
                    <a:p>
                      <a:pPr algn="ctr"/>
                      <a:r>
                        <a:rPr lang="en-US" dirty="0"/>
                        <a:t>Plastic</a:t>
                      </a:r>
                    </a:p>
                  </a:txBody>
                  <a:tcPr/>
                </a:tc>
                <a:tc>
                  <a:txBody>
                    <a:bodyPr/>
                    <a:lstStyle/>
                    <a:p>
                      <a:pPr algn="ctr"/>
                      <a:r>
                        <a:rPr lang="en-US" dirty="0"/>
                        <a:t>82</a:t>
                      </a:r>
                    </a:p>
                  </a:txBody>
                  <a:tcPr/>
                </a:tc>
                <a:tc>
                  <a:txBody>
                    <a:bodyPr/>
                    <a:lstStyle/>
                    <a:p>
                      <a:pPr algn="ctr"/>
                      <a:r>
                        <a:rPr lang="en-US" dirty="0"/>
                        <a:t>14</a:t>
                      </a:r>
                    </a:p>
                  </a:txBody>
                  <a:tcPr/>
                </a:tc>
                <a:extLst>
                  <a:ext uri="{0D108BD9-81ED-4DB2-BD59-A6C34878D82A}">
                    <a16:rowId xmlns:a16="http://schemas.microsoft.com/office/drawing/2014/main" val="931316336"/>
                  </a:ext>
                </a:extLst>
              </a:tr>
              <a:tr h="326765">
                <a:tc>
                  <a:txBody>
                    <a:bodyPr/>
                    <a:lstStyle/>
                    <a:p>
                      <a:pPr algn="ctr"/>
                      <a:r>
                        <a:rPr lang="en-US" dirty="0"/>
                        <a:t>Paper</a:t>
                      </a:r>
                    </a:p>
                  </a:txBody>
                  <a:tcPr/>
                </a:tc>
                <a:tc>
                  <a:txBody>
                    <a:bodyPr/>
                    <a:lstStyle/>
                    <a:p>
                      <a:pPr algn="ctr"/>
                      <a:r>
                        <a:rPr lang="en-US" dirty="0"/>
                        <a:t>47</a:t>
                      </a:r>
                    </a:p>
                  </a:txBody>
                  <a:tcPr/>
                </a:tc>
                <a:tc>
                  <a:txBody>
                    <a:bodyPr/>
                    <a:lstStyle/>
                    <a:p>
                      <a:pPr algn="ctr"/>
                      <a:r>
                        <a:rPr lang="en-US" dirty="0"/>
                        <a:t>14</a:t>
                      </a:r>
                    </a:p>
                  </a:txBody>
                  <a:tcPr/>
                </a:tc>
                <a:extLst>
                  <a:ext uri="{0D108BD9-81ED-4DB2-BD59-A6C34878D82A}">
                    <a16:rowId xmlns:a16="http://schemas.microsoft.com/office/drawing/2014/main" val="3039360585"/>
                  </a:ext>
                </a:extLst>
              </a:tr>
              <a:tr h="326765">
                <a:tc>
                  <a:txBody>
                    <a:bodyPr/>
                    <a:lstStyle/>
                    <a:p>
                      <a:pPr algn="ctr"/>
                      <a:r>
                        <a:rPr lang="en-US" dirty="0"/>
                        <a:t>Organic</a:t>
                      </a:r>
                    </a:p>
                  </a:txBody>
                  <a:tcPr/>
                </a:tc>
                <a:tc>
                  <a:txBody>
                    <a:bodyPr/>
                    <a:lstStyle/>
                    <a:p>
                      <a:pPr algn="ctr"/>
                      <a:r>
                        <a:rPr lang="en-US" dirty="0"/>
                        <a:t>58</a:t>
                      </a:r>
                    </a:p>
                  </a:txBody>
                  <a:tcPr/>
                </a:tc>
                <a:tc>
                  <a:txBody>
                    <a:bodyPr/>
                    <a:lstStyle/>
                    <a:p>
                      <a:pPr algn="ctr"/>
                      <a:r>
                        <a:rPr lang="en-US" dirty="0"/>
                        <a:t>18</a:t>
                      </a:r>
                    </a:p>
                  </a:txBody>
                  <a:tcPr/>
                </a:tc>
                <a:extLst>
                  <a:ext uri="{0D108BD9-81ED-4DB2-BD59-A6C34878D82A}">
                    <a16:rowId xmlns:a16="http://schemas.microsoft.com/office/drawing/2014/main" val="3283363464"/>
                  </a:ext>
                </a:extLst>
              </a:tr>
            </a:tbl>
          </a:graphicData>
        </a:graphic>
      </p:graphicFrame>
      <p:sp>
        <p:nvSpPr>
          <p:cNvPr id="11" name="Slide Number Placeholder 10">
            <a:extLst>
              <a:ext uri="{FF2B5EF4-FFF2-40B4-BE49-F238E27FC236}">
                <a16:creationId xmlns:a16="http://schemas.microsoft.com/office/drawing/2014/main" id="{E943C92E-0E6B-C1CD-532B-3463CDDCEFF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BC4F1C40-245A-9743-F608-869CEE166BC4}"/>
              </a:ext>
            </a:extLst>
          </p:cNvPr>
          <p:cNvPicPr>
            <a:picLocks noChangeAspect="1"/>
          </p:cNvPicPr>
          <p:nvPr/>
        </p:nvPicPr>
        <p:blipFill>
          <a:blip r:embed="rId3"/>
          <a:stretch>
            <a:fillRect/>
          </a:stretch>
        </p:blipFill>
        <p:spPr>
          <a:xfrm>
            <a:off x="0" y="699701"/>
            <a:ext cx="9144000" cy="3744097"/>
          </a:xfrm>
          <a:prstGeom prst="rect">
            <a:avLst/>
          </a:prstGeom>
        </p:spPr>
      </p:pic>
      <p:sp>
        <p:nvSpPr>
          <p:cNvPr id="4" name="Slide Number Placeholder 3">
            <a:extLst>
              <a:ext uri="{FF2B5EF4-FFF2-40B4-BE49-F238E27FC236}">
                <a16:creationId xmlns:a16="http://schemas.microsoft.com/office/drawing/2014/main" id="{2CFB5D3F-7E61-3859-6FF0-8A2848236B0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5" name="Google Shape;455;p58"/>
          <p:cNvPicPr preferRelativeResize="0"/>
          <p:nvPr/>
        </p:nvPicPr>
        <p:blipFill>
          <a:blip r:embed="rId3">
            <a:alphaModFix/>
          </a:blip>
          <a:stretch>
            <a:fillRect/>
          </a:stretch>
        </p:blipFill>
        <p:spPr>
          <a:xfrm>
            <a:off x="200970" y="159921"/>
            <a:ext cx="4308507" cy="2114356"/>
          </a:xfrm>
          <a:prstGeom prst="rect">
            <a:avLst/>
          </a:prstGeom>
          <a:noFill/>
          <a:ln>
            <a:solidFill>
              <a:schemeClr val="tx1"/>
            </a:solidFill>
          </a:ln>
        </p:spPr>
      </p:pic>
      <p:pic>
        <p:nvPicPr>
          <p:cNvPr id="456" name="Google Shape;456;p58"/>
          <p:cNvPicPr preferRelativeResize="0"/>
          <p:nvPr/>
        </p:nvPicPr>
        <p:blipFill>
          <a:blip r:embed="rId4">
            <a:alphaModFix/>
          </a:blip>
          <a:stretch>
            <a:fillRect/>
          </a:stretch>
        </p:blipFill>
        <p:spPr>
          <a:xfrm>
            <a:off x="4736780" y="159920"/>
            <a:ext cx="3982031" cy="2114357"/>
          </a:xfrm>
          <a:prstGeom prst="rect">
            <a:avLst/>
          </a:prstGeom>
          <a:noFill/>
          <a:ln>
            <a:solidFill>
              <a:schemeClr val="tx1"/>
            </a:solidFill>
          </a:ln>
        </p:spPr>
      </p:pic>
      <p:pic>
        <p:nvPicPr>
          <p:cNvPr id="2" name="Google Shape;463;p59">
            <a:extLst>
              <a:ext uri="{FF2B5EF4-FFF2-40B4-BE49-F238E27FC236}">
                <a16:creationId xmlns:a16="http://schemas.microsoft.com/office/drawing/2014/main" id="{E5DCB247-FCB9-F09D-3C6A-D7114AA20841}"/>
              </a:ext>
            </a:extLst>
          </p:cNvPr>
          <p:cNvPicPr preferRelativeResize="0"/>
          <p:nvPr/>
        </p:nvPicPr>
        <p:blipFill>
          <a:blip r:embed="rId5">
            <a:alphaModFix/>
          </a:blip>
          <a:stretch>
            <a:fillRect/>
          </a:stretch>
        </p:blipFill>
        <p:spPr>
          <a:xfrm>
            <a:off x="200970" y="2484661"/>
            <a:ext cx="4308507" cy="2469661"/>
          </a:xfrm>
          <a:prstGeom prst="rect">
            <a:avLst/>
          </a:prstGeom>
          <a:noFill/>
          <a:ln>
            <a:solidFill>
              <a:schemeClr val="tx1"/>
            </a:solidFill>
          </a:ln>
        </p:spPr>
      </p:pic>
      <p:pic>
        <p:nvPicPr>
          <p:cNvPr id="3" name="Google Shape;464;p59">
            <a:extLst>
              <a:ext uri="{FF2B5EF4-FFF2-40B4-BE49-F238E27FC236}">
                <a16:creationId xmlns:a16="http://schemas.microsoft.com/office/drawing/2014/main" id="{65D63246-4421-B9C3-CF65-B6261184D3FB}"/>
              </a:ext>
            </a:extLst>
          </p:cNvPr>
          <p:cNvPicPr preferRelativeResize="0"/>
          <p:nvPr/>
        </p:nvPicPr>
        <p:blipFill>
          <a:blip r:embed="rId6">
            <a:alphaModFix/>
          </a:blip>
          <a:stretch>
            <a:fillRect/>
          </a:stretch>
        </p:blipFill>
        <p:spPr>
          <a:xfrm>
            <a:off x="4736780" y="2484661"/>
            <a:ext cx="3982030" cy="2469660"/>
          </a:xfrm>
          <a:prstGeom prst="rect">
            <a:avLst/>
          </a:prstGeom>
          <a:noFill/>
          <a:ln>
            <a:solidFill>
              <a:schemeClr val="tx1"/>
            </a:solidFill>
          </a:ln>
        </p:spPr>
      </p:pic>
      <p:sp>
        <p:nvSpPr>
          <p:cNvPr id="4" name="Rectangle 3">
            <a:extLst>
              <a:ext uri="{FF2B5EF4-FFF2-40B4-BE49-F238E27FC236}">
                <a16:creationId xmlns:a16="http://schemas.microsoft.com/office/drawing/2014/main" id="{52EAE8BF-DF87-37F3-03B6-48FC11CF12A2}"/>
              </a:ext>
            </a:extLst>
          </p:cNvPr>
          <p:cNvSpPr/>
          <p:nvPr/>
        </p:nvSpPr>
        <p:spPr>
          <a:xfrm>
            <a:off x="2696308" y="165733"/>
            <a:ext cx="859692" cy="296985"/>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TrashNet</a:t>
            </a:r>
          </a:p>
        </p:txBody>
      </p:sp>
      <p:sp>
        <p:nvSpPr>
          <p:cNvPr id="5" name="Rectangle 4">
            <a:extLst>
              <a:ext uri="{FF2B5EF4-FFF2-40B4-BE49-F238E27FC236}">
                <a16:creationId xmlns:a16="http://schemas.microsoft.com/office/drawing/2014/main" id="{22741D6A-3A9A-4036-D184-D71887E1E4BE}"/>
              </a:ext>
            </a:extLst>
          </p:cNvPr>
          <p:cNvSpPr/>
          <p:nvPr/>
        </p:nvSpPr>
        <p:spPr>
          <a:xfrm>
            <a:off x="7332737" y="165733"/>
            <a:ext cx="859692" cy="296985"/>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TrashBox</a:t>
            </a:r>
          </a:p>
        </p:txBody>
      </p:sp>
      <p:sp>
        <p:nvSpPr>
          <p:cNvPr id="6" name="Rectangle 5">
            <a:extLst>
              <a:ext uri="{FF2B5EF4-FFF2-40B4-BE49-F238E27FC236}">
                <a16:creationId xmlns:a16="http://schemas.microsoft.com/office/drawing/2014/main" id="{B8F1C024-5799-810B-099B-C9E406128384}"/>
              </a:ext>
            </a:extLst>
          </p:cNvPr>
          <p:cNvSpPr/>
          <p:nvPr/>
        </p:nvSpPr>
        <p:spPr>
          <a:xfrm>
            <a:off x="2067169" y="2883071"/>
            <a:ext cx="2117969" cy="296985"/>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1200" dirty="0"/>
              <a:t>FOMO( Custom Dataset)</a:t>
            </a:r>
            <a:endParaRPr lang="en-US" sz="1200" dirty="0"/>
          </a:p>
        </p:txBody>
      </p:sp>
      <p:sp>
        <p:nvSpPr>
          <p:cNvPr id="9" name="Rectangle 8">
            <a:extLst>
              <a:ext uri="{FF2B5EF4-FFF2-40B4-BE49-F238E27FC236}">
                <a16:creationId xmlns:a16="http://schemas.microsoft.com/office/drawing/2014/main" id="{23256719-8B7E-5683-616D-CF47850AE46B}"/>
              </a:ext>
            </a:extLst>
          </p:cNvPr>
          <p:cNvSpPr/>
          <p:nvPr/>
        </p:nvSpPr>
        <p:spPr>
          <a:xfrm>
            <a:off x="7182338" y="2928526"/>
            <a:ext cx="1375508" cy="296985"/>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1200" dirty="0"/>
              <a:t>FOMO(TrashNet)</a:t>
            </a:r>
            <a:endParaRPr lang="en-US" sz="1200" dirty="0"/>
          </a:p>
        </p:txBody>
      </p:sp>
      <p:sp>
        <p:nvSpPr>
          <p:cNvPr id="10" name="Slide Number Placeholder 9">
            <a:extLst>
              <a:ext uri="{FF2B5EF4-FFF2-40B4-BE49-F238E27FC236}">
                <a16:creationId xmlns:a16="http://schemas.microsoft.com/office/drawing/2014/main" id="{9DAE5B57-5D55-6107-CF73-155CD2837CF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4"/>
          <p:cNvSpPr txBox="1">
            <a:spLocks noGrp="1"/>
          </p:cNvSpPr>
          <p:nvPr>
            <p:ph type="title"/>
          </p:nvPr>
        </p:nvSpPr>
        <p:spPr>
          <a:xfrm>
            <a:off x="720000" y="604075"/>
            <a:ext cx="7677300" cy="1151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3200" dirty="0"/>
              <a:t>FOMO: </a:t>
            </a:r>
            <a:br>
              <a:rPr lang="en" sz="3200" dirty="0"/>
            </a:br>
            <a:r>
              <a:rPr lang="en" sz="3200" dirty="0"/>
              <a:t>Efficient Object Detection on Edge</a:t>
            </a:r>
            <a:endParaRPr sz="3200" b="1" dirty="0">
              <a:latin typeface="Open Sans"/>
              <a:ea typeface="Open Sans"/>
              <a:cs typeface="Open Sans"/>
              <a:sym typeface="Open Sans"/>
            </a:endParaRPr>
          </a:p>
        </p:txBody>
      </p:sp>
      <p:cxnSp>
        <p:nvCxnSpPr>
          <p:cNvPr id="346" name="Google Shape;346;p44"/>
          <p:cNvCxnSpPr/>
          <p:nvPr/>
        </p:nvCxnSpPr>
        <p:spPr>
          <a:xfrm>
            <a:off x="715100" y="1690013"/>
            <a:ext cx="7713900" cy="0"/>
          </a:xfrm>
          <a:prstGeom prst="straightConnector1">
            <a:avLst/>
          </a:prstGeom>
          <a:noFill/>
          <a:ln w="19050" cap="flat" cmpd="sng">
            <a:solidFill>
              <a:schemeClr val="dk1"/>
            </a:solidFill>
            <a:prstDash val="solid"/>
            <a:round/>
            <a:headEnd type="none" w="med" len="med"/>
            <a:tailEnd type="none" w="med" len="med"/>
          </a:ln>
        </p:spPr>
      </p:cxnSp>
      <p:sp>
        <p:nvSpPr>
          <p:cNvPr id="347" name="Google Shape;347;p44"/>
          <p:cNvSpPr txBox="1"/>
          <p:nvPr/>
        </p:nvSpPr>
        <p:spPr>
          <a:xfrm>
            <a:off x="715000" y="1656415"/>
            <a:ext cx="8004900" cy="2985402"/>
          </a:xfrm>
          <a:prstGeom prst="rect">
            <a:avLst/>
          </a:prstGeom>
          <a:noFill/>
          <a:ln>
            <a:noFill/>
          </a:ln>
        </p:spPr>
        <p:txBody>
          <a:bodyPr spcFirstLastPara="1" wrap="square" lIns="91425" tIns="91425" rIns="91425" bIns="91425" anchor="t" anchorCtr="0">
            <a:spAutoFit/>
          </a:bodyPr>
          <a:lstStyle/>
          <a:p>
            <a:pPr lvl="0">
              <a:buClr>
                <a:schemeClr val="dk1"/>
              </a:buClr>
              <a:buSzPts val="1100"/>
            </a:pPr>
            <a:r>
              <a:rPr lang="en-US" b="1" dirty="0"/>
              <a:t>What is FOMO?</a:t>
            </a:r>
          </a:p>
          <a:p>
            <a:pPr lvl="0">
              <a:buClr>
                <a:schemeClr val="dk1"/>
              </a:buClr>
              <a:buSzPts val="1100"/>
            </a:pPr>
            <a:r>
              <a:rPr lang="en-US" sz="1200" dirty="0"/>
              <a:t> A machine learning algorithm designed for devices with low resources.</a:t>
            </a:r>
          </a:p>
          <a:p>
            <a:pPr lvl="0">
              <a:buClr>
                <a:schemeClr val="dk1"/>
              </a:buClr>
              <a:buSzPts val="1100"/>
            </a:pPr>
            <a:endParaRPr lang="en-US" sz="1200" dirty="0"/>
          </a:p>
          <a:p>
            <a:pPr marL="171450" lvl="0" indent="-171450">
              <a:buClr>
                <a:schemeClr val="dk1"/>
              </a:buClr>
              <a:buSzPts val="1100"/>
              <a:buFont typeface="Wingdings" panose="05000000000000000000" pitchFamily="2" charset="2"/>
              <a:buChar char="ü"/>
            </a:pPr>
            <a:r>
              <a:rPr lang="en-US" sz="1200" dirty="0"/>
              <a:t>Efficiency: Uses up to 30x less power and memory compared to other methods.</a:t>
            </a:r>
          </a:p>
          <a:p>
            <a:pPr marL="171450" lvl="0" indent="-171450">
              <a:buClr>
                <a:schemeClr val="dk1"/>
              </a:buClr>
              <a:buSzPts val="1100"/>
              <a:buFont typeface="Wingdings" panose="05000000000000000000" pitchFamily="2" charset="2"/>
              <a:buChar char="ü"/>
            </a:pPr>
            <a:r>
              <a:rPr lang="en-US" sz="1200" dirty="0"/>
              <a:t>Functionality: Counts and locates objects, tracks multiple items in real-time.</a:t>
            </a:r>
          </a:p>
          <a:p>
            <a:pPr marL="171450" lvl="0" indent="-171450">
              <a:buClr>
                <a:schemeClr val="dk1"/>
              </a:buClr>
              <a:buSzPts val="1100"/>
              <a:buFont typeface="Wingdings" panose="05000000000000000000" pitchFamily="2" charset="2"/>
              <a:buChar char="ü"/>
            </a:pPr>
            <a:r>
              <a:rPr lang="en-US" sz="1200" dirty="0"/>
              <a:t>Developed By: Edge Impulse, focusing on edge computing solutions.</a:t>
            </a:r>
          </a:p>
          <a:p>
            <a:pPr lvl="0">
              <a:buClr>
                <a:schemeClr val="dk1"/>
              </a:buClr>
              <a:buSzPts val="1100"/>
            </a:pPr>
            <a:endParaRPr lang="en-US" sz="1200" dirty="0"/>
          </a:p>
          <a:p>
            <a:pPr lvl="0">
              <a:buClr>
                <a:schemeClr val="dk1"/>
              </a:buClr>
              <a:buSzPts val="1100"/>
            </a:pPr>
            <a:r>
              <a:rPr lang="en-US" sz="1200" dirty="0"/>
              <a:t>Architecture:</a:t>
            </a:r>
          </a:p>
          <a:p>
            <a:pPr marL="171450" lvl="0" indent="-171450">
              <a:buClr>
                <a:schemeClr val="dk1"/>
              </a:buClr>
              <a:buSzPts val="1100"/>
              <a:buFont typeface="Wingdings" panose="05000000000000000000" pitchFamily="2" charset="2"/>
              <a:buChar char="ü"/>
            </a:pPr>
            <a:r>
              <a:rPr lang="en-US" sz="1200" dirty="0"/>
              <a:t>Feature Extractor: </a:t>
            </a:r>
            <a:r>
              <a:rPr lang="en-US" sz="1200" dirty="0" err="1"/>
              <a:t>MobileNet</a:t>
            </a:r>
            <a:r>
              <a:rPr lang="en-US" sz="1200" dirty="0"/>
              <a:t>-based, customizable for different needs.</a:t>
            </a:r>
          </a:p>
          <a:p>
            <a:pPr marL="171450" lvl="0" indent="-171450">
              <a:buClr>
                <a:schemeClr val="dk1"/>
              </a:buClr>
              <a:buSzPts val="1100"/>
              <a:buFont typeface="Wingdings" panose="05000000000000000000" pitchFamily="2" charset="2"/>
              <a:buChar char="ü"/>
            </a:pPr>
            <a:r>
              <a:rPr lang="en-US" sz="1200" dirty="0"/>
              <a:t>Classifier: Fully convolutional, efficient in categorizing objects.</a:t>
            </a:r>
          </a:p>
          <a:p>
            <a:pPr lvl="0">
              <a:buClr>
                <a:schemeClr val="dk1"/>
              </a:buClr>
              <a:buSzPts val="1100"/>
            </a:pPr>
            <a:endParaRPr lang="en-US" sz="1200" dirty="0"/>
          </a:p>
          <a:p>
            <a:pPr lvl="0">
              <a:buClr>
                <a:schemeClr val="dk1"/>
              </a:buClr>
              <a:buSzPts val="1100"/>
            </a:pPr>
            <a:r>
              <a:rPr lang="en-US" sz="1200" dirty="0"/>
              <a:t>Example Setup:</a:t>
            </a:r>
          </a:p>
          <a:p>
            <a:pPr marL="171450" lvl="0" indent="-171450">
              <a:buClr>
                <a:schemeClr val="dk1"/>
              </a:buClr>
              <a:buSzPts val="1100"/>
              <a:buFont typeface="Wingdings" panose="05000000000000000000" pitchFamily="2" charset="2"/>
              <a:buChar char="ü"/>
            </a:pPr>
            <a:r>
              <a:rPr lang="en-US" sz="1200" dirty="0"/>
              <a:t>Input: Images of size 160x160 pixels.</a:t>
            </a:r>
          </a:p>
          <a:p>
            <a:pPr marL="171450" lvl="0" indent="-171450">
              <a:buClr>
                <a:schemeClr val="dk1"/>
              </a:buClr>
              <a:buSzPts val="1100"/>
              <a:buFont typeface="Wingdings" panose="05000000000000000000" pitchFamily="2" charset="2"/>
              <a:buChar char="ü"/>
            </a:pPr>
            <a:r>
              <a:rPr lang="en-US" sz="1200" dirty="0"/>
              <a:t>Backbone: MobileNet-V2 with alpha set to 0.35 for balance between speed and accuracy.</a:t>
            </a:r>
          </a:p>
          <a:p>
            <a:pPr marL="171450" lvl="0" indent="-171450">
              <a:buClr>
                <a:schemeClr val="dk1"/>
              </a:buClr>
              <a:buSzPts val="1100"/>
              <a:buFont typeface="Wingdings" panose="05000000000000000000" pitchFamily="2" charset="2"/>
              <a:buChar char="ü"/>
            </a:pPr>
            <a:r>
              <a:rPr lang="en-US" sz="1200" dirty="0"/>
              <a:t>Classifier: Default FOMO configuration with 32 dense units for binary classification.</a:t>
            </a:r>
          </a:p>
        </p:txBody>
      </p:sp>
      <p:pic>
        <p:nvPicPr>
          <p:cNvPr id="2" name="Google Shape;471;p60">
            <a:extLst>
              <a:ext uri="{FF2B5EF4-FFF2-40B4-BE49-F238E27FC236}">
                <a16:creationId xmlns:a16="http://schemas.microsoft.com/office/drawing/2014/main" id="{893DB73A-CB10-824E-72BA-0D673A5CC930}"/>
              </a:ext>
            </a:extLst>
          </p:cNvPr>
          <p:cNvPicPr preferRelativeResize="0"/>
          <p:nvPr/>
        </p:nvPicPr>
        <p:blipFill>
          <a:blip r:embed="rId3">
            <a:alphaModFix/>
          </a:blip>
          <a:stretch>
            <a:fillRect/>
          </a:stretch>
        </p:blipFill>
        <p:spPr>
          <a:xfrm>
            <a:off x="6859708" y="1815052"/>
            <a:ext cx="1569292" cy="2299748"/>
          </a:xfrm>
          <a:prstGeom prst="rect">
            <a:avLst/>
          </a:prstGeom>
          <a:noFill/>
          <a:ln>
            <a:noFill/>
          </a:ln>
        </p:spPr>
      </p:pic>
    </p:spTree>
    <p:extLst>
      <p:ext uri="{BB962C8B-B14F-4D97-AF65-F5344CB8AC3E}">
        <p14:creationId xmlns:p14="http://schemas.microsoft.com/office/powerpoint/2010/main" val="18619256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1"/>
          <p:cNvSpPr txBox="1">
            <a:spLocks noGrp="1"/>
          </p:cNvSpPr>
          <p:nvPr>
            <p:ph type="title"/>
          </p:nvPr>
        </p:nvSpPr>
        <p:spPr>
          <a:xfrm>
            <a:off x="4143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Node: video1,2,3</a:t>
            </a:r>
            <a:endParaRPr dirty="0"/>
          </a:p>
        </p:txBody>
      </p:sp>
      <p:sp>
        <p:nvSpPr>
          <p:cNvPr id="477" name="Google Shape;477;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78" name="Google Shape;478;p61"/>
          <p:cNvPicPr preferRelativeResize="0"/>
          <p:nvPr/>
        </p:nvPicPr>
        <p:blipFill>
          <a:blip r:embed="rId3">
            <a:alphaModFix/>
          </a:blip>
          <a:stretch>
            <a:fillRect/>
          </a:stretch>
        </p:blipFill>
        <p:spPr>
          <a:xfrm>
            <a:off x="516987" y="898525"/>
            <a:ext cx="8315325" cy="3924300"/>
          </a:xfrm>
          <a:prstGeom prst="rect">
            <a:avLst/>
          </a:prstGeom>
          <a:noFill/>
          <a:ln>
            <a:noFill/>
          </a:ln>
        </p:spPr>
      </p:pic>
      <p:sp>
        <p:nvSpPr>
          <p:cNvPr id="2" name="Slide Number Placeholder 1">
            <a:extLst>
              <a:ext uri="{FF2B5EF4-FFF2-40B4-BE49-F238E27FC236}">
                <a16:creationId xmlns:a16="http://schemas.microsoft.com/office/drawing/2014/main" id="{87376555-3B9D-456D-B823-CAFD373555E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720000" y="604075"/>
            <a:ext cx="7704000" cy="4515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US"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Block </a:t>
            </a:r>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Diagram</a:t>
            </a:r>
            <a:endParaRPr sz="36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endParaRPr>
          </a:p>
          <a:p>
            <a:pPr marL="0" lvl="0" indent="0" algn="l" rtl="0">
              <a:spcBef>
                <a:spcPts val="0"/>
              </a:spcBef>
              <a:spcAft>
                <a:spcPts val="0"/>
              </a:spcAft>
              <a:buNone/>
            </a:pPr>
            <a:endParaRPr dirty="0"/>
          </a:p>
        </p:txBody>
      </p:sp>
      <p:cxnSp>
        <p:nvCxnSpPr>
          <p:cNvPr id="327" name="Google Shape;327;p42"/>
          <p:cNvCxnSpPr/>
          <p:nvPr/>
        </p:nvCxnSpPr>
        <p:spPr>
          <a:xfrm>
            <a:off x="715100" y="1209953"/>
            <a:ext cx="7713900" cy="0"/>
          </a:xfrm>
          <a:prstGeom prst="straightConnector1">
            <a:avLst/>
          </a:prstGeom>
          <a:noFill/>
          <a:ln w="19050" cap="flat" cmpd="sng">
            <a:solidFill>
              <a:schemeClr val="dk1"/>
            </a:solidFill>
            <a:prstDash val="solid"/>
            <a:round/>
            <a:headEnd type="none" w="med" len="med"/>
            <a:tailEnd type="none" w="med" len="med"/>
          </a:ln>
        </p:spPr>
      </p:cxnSp>
      <p:pic>
        <p:nvPicPr>
          <p:cNvPr id="4" name="Google Shape;486;p62">
            <a:extLst>
              <a:ext uri="{FF2B5EF4-FFF2-40B4-BE49-F238E27FC236}">
                <a16:creationId xmlns:a16="http://schemas.microsoft.com/office/drawing/2014/main" id="{19229A2F-1A3F-9F08-8729-5ACA18AD7865}"/>
              </a:ext>
            </a:extLst>
          </p:cNvPr>
          <p:cNvPicPr preferRelativeResize="0"/>
          <p:nvPr/>
        </p:nvPicPr>
        <p:blipFill>
          <a:blip r:embed="rId3">
            <a:alphaModFix/>
          </a:blip>
          <a:stretch>
            <a:fillRect/>
          </a:stretch>
        </p:blipFill>
        <p:spPr>
          <a:xfrm>
            <a:off x="358140" y="1567420"/>
            <a:ext cx="4084320" cy="2623891"/>
          </a:xfrm>
          <a:prstGeom prst="rect">
            <a:avLst/>
          </a:prstGeom>
          <a:noFill/>
          <a:ln>
            <a:solidFill>
              <a:schemeClr val="tx1"/>
            </a:solidFill>
          </a:ln>
        </p:spPr>
      </p:pic>
      <p:pic>
        <p:nvPicPr>
          <p:cNvPr id="5" name="Google Shape;485;p62">
            <a:extLst>
              <a:ext uri="{FF2B5EF4-FFF2-40B4-BE49-F238E27FC236}">
                <a16:creationId xmlns:a16="http://schemas.microsoft.com/office/drawing/2014/main" id="{319486D3-DF2A-E472-ED33-B332A6CB9E20}"/>
              </a:ext>
            </a:extLst>
          </p:cNvPr>
          <p:cNvPicPr preferRelativeResize="0"/>
          <p:nvPr/>
        </p:nvPicPr>
        <p:blipFill rotWithShape="1">
          <a:blip r:embed="rId4">
            <a:alphaModFix/>
          </a:blip>
          <a:srcRect l="4405" r="8156"/>
          <a:stretch/>
        </p:blipFill>
        <p:spPr>
          <a:xfrm>
            <a:off x="4572000" y="1508261"/>
            <a:ext cx="4213860" cy="2742210"/>
          </a:xfrm>
          <a:prstGeom prst="rect">
            <a:avLst/>
          </a:prstGeom>
          <a:noFill/>
          <a:ln>
            <a:solidFill>
              <a:schemeClr val="tx1"/>
            </a:solidFill>
          </a:ln>
        </p:spPr>
      </p:pic>
      <p:sp>
        <p:nvSpPr>
          <p:cNvPr id="6" name="Rectangle 5">
            <a:extLst>
              <a:ext uri="{FF2B5EF4-FFF2-40B4-BE49-F238E27FC236}">
                <a16:creationId xmlns:a16="http://schemas.microsoft.com/office/drawing/2014/main" id="{1BB1896C-4F5C-1739-AD07-19FEB2034870}"/>
              </a:ext>
            </a:extLst>
          </p:cNvPr>
          <p:cNvSpPr/>
          <p:nvPr/>
        </p:nvSpPr>
        <p:spPr>
          <a:xfrm>
            <a:off x="1236589" y="4739218"/>
            <a:ext cx="2117969" cy="296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1200" dirty="0">
                <a:solidFill>
                  <a:schemeClr val="tx1"/>
                </a:solidFill>
              </a:rPr>
              <a:t>FOMO( Custom Dataset)</a:t>
            </a:r>
            <a:endParaRPr lang="en-US" sz="1200" dirty="0">
              <a:solidFill>
                <a:schemeClr val="tx1"/>
              </a:solidFill>
            </a:endParaRPr>
          </a:p>
        </p:txBody>
      </p:sp>
      <p:sp>
        <p:nvSpPr>
          <p:cNvPr id="7" name="Rectangle 6">
            <a:extLst>
              <a:ext uri="{FF2B5EF4-FFF2-40B4-BE49-F238E27FC236}">
                <a16:creationId xmlns:a16="http://schemas.microsoft.com/office/drawing/2014/main" id="{4D3A5F4B-F7CA-CB4D-16DF-E8F447360CA9}"/>
              </a:ext>
            </a:extLst>
          </p:cNvPr>
          <p:cNvSpPr/>
          <p:nvPr/>
        </p:nvSpPr>
        <p:spPr>
          <a:xfrm>
            <a:off x="5694289" y="4739218"/>
            <a:ext cx="2117969" cy="296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1200" dirty="0">
                <a:solidFill>
                  <a:schemeClr val="tx1"/>
                </a:solidFill>
              </a:rPr>
              <a:t>Software Architecture</a:t>
            </a:r>
            <a:endParaRPr lang="en-US" sz="1200" dirty="0">
              <a:solidFill>
                <a:schemeClr val="tx1"/>
              </a:solidFill>
            </a:endParaRPr>
          </a:p>
        </p:txBody>
      </p:sp>
    </p:spTree>
    <p:extLst>
      <p:ext uri="{BB962C8B-B14F-4D97-AF65-F5344CB8AC3E}">
        <p14:creationId xmlns:p14="http://schemas.microsoft.com/office/powerpoint/2010/main" val="2945541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720000" y="604075"/>
            <a:ext cx="7704000" cy="4515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US"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Block </a:t>
            </a:r>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Diagram</a:t>
            </a:r>
            <a:endParaRPr sz="36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endParaRPr>
          </a:p>
          <a:p>
            <a:pPr marL="0" lvl="0" indent="0" algn="l" rtl="0">
              <a:spcBef>
                <a:spcPts val="0"/>
              </a:spcBef>
              <a:spcAft>
                <a:spcPts val="0"/>
              </a:spcAft>
              <a:buNone/>
            </a:pPr>
            <a:endParaRPr dirty="0"/>
          </a:p>
        </p:txBody>
      </p:sp>
      <p:cxnSp>
        <p:nvCxnSpPr>
          <p:cNvPr id="327" name="Google Shape;327;p42"/>
          <p:cNvCxnSpPr/>
          <p:nvPr/>
        </p:nvCxnSpPr>
        <p:spPr>
          <a:xfrm>
            <a:off x="715100" y="1209953"/>
            <a:ext cx="7713900" cy="0"/>
          </a:xfrm>
          <a:prstGeom prst="straightConnector1">
            <a:avLst/>
          </a:prstGeom>
          <a:noFill/>
          <a:ln w="19050" cap="flat" cmpd="sng">
            <a:solidFill>
              <a:schemeClr val="dk1"/>
            </a:solidFill>
            <a:prstDash val="solid"/>
            <a:round/>
            <a:headEnd type="none" w="med" len="med"/>
            <a:tailEnd type="none" w="med" len="med"/>
          </a:ln>
        </p:spPr>
      </p:cxnSp>
      <p:pic>
        <p:nvPicPr>
          <p:cNvPr id="2" name="Google Shape;493;p63">
            <a:extLst>
              <a:ext uri="{FF2B5EF4-FFF2-40B4-BE49-F238E27FC236}">
                <a16:creationId xmlns:a16="http://schemas.microsoft.com/office/drawing/2014/main" id="{EA6B3316-41DA-20CB-1A45-916A73E6CA6A}"/>
              </a:ext>
            </a:extLst>
          </p:cNvPr>
          <p:cNvPicPr preferRelativeResize="0"/>
          <p:nvPr/>
        </p:nvPicPr>
        <p:blipFill>
          <a:blip r:embed="rId3">
            <a:alphaModFix/>
          </a:blip>
          <a:stretch>
            <a:fillRect/>
          </a:stretch>
        </p:blipFill>
        <p:spPr>
          <a:xfrm>
            <a:off x="845819" y="1301495"/>
            <a:ext cx="7452362" cy="3144720"/>
          </a:xfrm>
          <a:prstGeom prst="rect">
            <a:avLst/>
          </a:prstGeom>
          <a:noFill/>
          <a:ln>
            <a:noFill/>
          </a:ln>
        </p:spPr>
      </p:pic>
      <p:sp>
        <p:nvSpPr>
          <p:cNvPr id="3" name="Rectangle 2">
            <a:extLst>
              <a:ext uri="{FF2B5EF4-FFF2-40B4-BE49-F238E27FC236}">
                <a16:creationId xmlns:a16="http://schemas.microsoft.com/office/drawing/2014/main" id="{E921E254-CBBD-54E5-30EA-B831C041B780}"/>
              </a:ext>
            </a:extLst>
          </p:cNvPr>
          <p:cNvSpPr/>
          <p:nvPr/>
        </p:nvSpPr>
        <p:spPr>
          <a:xfrm>
            <a:off x="3513015" y="4732215"/>
            <a:ext cx="2117969" cy="296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1200" dirty="0">
                <a:solidFill>
                  <a:schemeClr val="dk1"/>
                </a:solidFill>
                <a:latin typeface="Open Sans"/>
                <a:ea typeface="Open Sans"/>
                <a:cs typeface="Open Sans"/>
                <a:sym typeface="Open Sans"/>
              </a:rPr>
              <a:t>Hardware Block Diagram</a:t>
            </a:r>
            <a:endParaRPr lang="en-US" sz="1200" dirty="0">
              <a:solidFill>
                <a:schemeClr val="tx1"/>
              </a:solidFill>
            </a:endParaRPr>
          </a:p>
        </p:txBody>
      </p:sp>
    </p:spTree>
    <p:extLst>
      <p:ext uri="{BB962C8B-B14F-4D97-AF65-F5344CB8AC3E}">
        <p14:creationId xmlns:p14="http://schemas.microsoft.com/office/powerpoint/2010/main" val="3785594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4"/>
          <p:cNvSpPr txBox="1">
            <a:spLocks noGrp="1"/>
          </p:cNvSpPr>
          <p:nvPr>
            <p:ph type="title"/>
          </p:nvPr>
        </p:nvSpPr>
        <p:spPr>
          <a:xfrm>
            <a:off x="720000" y="604075"/>
            <a:ext cx="7677300" cy="1151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3200" dirty="0"/>
              <a:t>Battery Life Estimation: </a:t>
            </a:r>
            <a:br>
              <a:rPr lang="en" sz="3200" dirty="0"/>
            </a:br>
            <a:r>
              <a:rPr lang="en" sz="3200" dirty="0"/>
              <a:t>Data and Calculations</a:t>
            </a:r>
            <a:endParaRPr sz="3200" b="1" dirty="0">
              <a:latin typeface="Open Sans"/>
              <a:ea typeface="Open Sans"/>
              <a:cs typeface="Open Sans"/>
              <a:sym typeface="Open Sans"/>
            </a:endParaRPr>
          </a:p>
        </p:txBody>
      </p:sp>
      <p:cxnSp>
        <p:nvCxnSpPr>
          <p:cNvPr id="346" name="Google Shape;346;p44"/>
          <p:cNvCxnSpPr/>
          <p:nvPr/>
        </p:nvCxnSpPr>
        <p:spPr>
          <a:xfrm>
            <a:off x="715100" y="1659533"/>
            <a:ext cx="7713900" cy="0"/>
          </a:xfrm>
          <a:prstGeom prst="straightConnector1">
            <a:avLst/>
          </a:prstGeom>
          <a:noFill/>
          <a:ln w="19050" cap="flat" cmpd="sng">
            <a:solidFill>
              <a:schemeClr val="dk1"/>
            </a:solidFill>
            <a:prstDash val="solid"/>
            <a:round/>
            <a:headEnd type="none" w="med" len="med"/>
            <a:tailEnd type="none" w="med" len="med"/>
          </a:ln>
        </p:spPr>
      </p:cxnSp>
      <p:sp>
        <p:nvSpPr>
          <p:cNvPr id="347" name="Google Shape;347;p44"/>
          <p:cNvSpPr txBox="1"/>
          <p:nvPr/>
        </p:nvSpPr>
        <p:spPr>
          <a:xfrm>
            <a:off x="715000" y="1579391"/>
            <a:ext cx="8004900" cy="3093124"/>
          </a:xfrm>
          <a:prstGeom prst="rect">
            <a:avLst/>
          </a:prstGeom>
          <a:noFill/>
          <a:ln>
            <a:noFill/>
          </a:ln>
        </p:spPr>
        <p:txBody>
          <a:bodyPr spcFirstLastPara="1" wrap="square" lIns="91425" tIns="91425" rIns="91425" bIns="91425" anchor="t" anchorCtr="0">
            <a:spAutoFit/>
          </a:bodyPr>
          <a:lstStyle/>
          <a:p>
            <a:pPr lvl="0">
              <a:lnSpc>
                <a:spcPct val="150000"/>
              </a:lnSpc>
              <a:buClr>
                <a:schemeClr val="dk1"/>
              </a:buClr>
              <a:buSzPts val="1100"/>
            </a:pPr>
            <a:r>
              <a:rPr lang="en-US" b="1" dirty="0"/>
              <a:t>Power Consumption Data:</a:t>
            </a:r>
          </a:p>
          <a:p>
            <a:pPr lvl="0">
              <a:lnSpc>
                <a:spcPct val="150000"/>
              </a:lnSpc>
              <a:buClr>
                <a:schemeClr val="dk1"/>
              </a:buClr>
              <a:buSzPts val="1100"/>
            </a:pPr>
            <a:r>
              <a:rPr lang="en-US" dirty="0"/>
              <a:t>Active Current Draw: Current during operational state.</a:t>
            </a:r>
          </a:p>
          <a:p>
            <a:pPr lvl="0">
              <a:lnSpc>
                <a:spcPct val="150000"/>
              </a:lnSpc>
              <a:buClr>
                <a:schemeClr val="dk1"/>
              </a:buClr>
              <a:buSzPts val="1100"/>
            </a:pPr>
            <a:r>
              <a:rPr lang="en-US" dirty="0"/>
              <a:t>Sleep Current Draw: Current during deep sleep mode.</a:t>
            </a:r>
          </a:p>
          <a:p>
            <a:pPr lvl="0">
              <a:lnSpc>
                <a:spcPct val="150000"/>
              </a:lnSpc>
              <a:buClr>
                <a:schemeClr val="dk1"/>
              </a:buClr>
              <a:buSzPts val="1100"/>
            </a:pPr>
            <a:r>
              <a:rPr lang="en-US" dirty="0"/>
              <a:t>Active Duration &amp; Sleep Duration: Time spent in each state.</a:t>
            </a:r>
          </a:p>
          <a:p>
            <a:pPr lvl="0">
              <a:lnSpc>
                <a:spcPct val="150000"/>
              </a:lnSpc>
              <a:buClr>
                <a:schemeClr val="dk1"/>
              </a:buClr>
              <a:buSzPts val="1100"/>
            </a:pPr>
            <a:r>
              <a:rPr lang="en-US" dirty="0"/>
              <a:t>Waste Cycles Per Day: Number of times the bin is activated.</a:t>
            </a:r>
            <a:endParaRPr lang="en-US" b="1" dirty="0"/>
          </a:p>
          <a:p>
            <a:pPr lvl="0">
              <a:lnSpc>
                <a:spcPct val="150000"/>
              </a:lnSpc>
              <a:buClr>
                <a:schemeClr val="dk1"/>
              </a:buClr>
              <a:buSzPts val="1100"/>
            </a:pPr>
            <a:r>
              <a:rPr lang="en-US" b="1" dirty="0"/>
              <a:t>Energy Consumption Equations:</a:t>
            </a:r>
          </a:p>
          <a:p>
            <a:pPr lvl="0">
              <a:lnSpc>
                <a:spcPct val="150000"/>
              </a:lnSpc>
              <a:buClr>
                <a:schemeClr val="dk1"/>
              </a:buClr>
              <a:buSzPts val="1100"/>
            </a:pPr>
            <a:r>
              <a:rPr lang="en-US" dirty="0"/>
              <a:t>Energy per Cycle (</a:t>
            </a:r>
            <a:r>
              <a:rPr lang="en-US" dirty="0" err="1"/>
              <a:t>mAh</a:t>
            </a:r>
            <a:r>
              <a:rPr lang="en-US" dirty="0"/>
              <a:t>): Active Current (mA) × Active Time (h)</a:t>
            </a:r>
          </a:p>
          <a:p>
            <a:pPr lvl="0">
              <a:lnSpc>
                <a:spcPct val="150000"/>
              </a:lnSpc>
              <a:buClr>
                <a:schemeClr val="dk1"/>
              </a:buClr>
              <a:buSzPts val="1100"/>
            </a:pPr>
            <a:r>
              <a:rPr lang="en-US" dirty="0"/>
              <a:t>Daily Energy Consumption (</a:t>
            </a:r>
            <a:r>
              <a:rPr lang="en-US" dirty="0" err="1"/>
              <a:t>mAh</a:t>
            </a:r>
            <a:r>
              <a:rPr lang="en-US" dirty="0"/>
              <a:t>): Energy per Cycle × Cycles per Day</a:t>
            </a:r>
          </a:p>
          <a:p>
            <a:pPr lvl="0">
              <a:lnSpc>
                <a:spcPct val="150000"/>
              </a:lnSpc>
              <a:buClr>
                <a:schemeClr val="dk1"/>
              </a:buClr>
              <a:buSzPts val="1100"/>
            </a:pPr>
            <a:r>
              <a:rPr lang="en-US" dirty="0"/>
              <a:t>Battery Life (days): Battery Capacity (</a:t>
            </a:r>
            <a:r>
              <a:rPr lang="en-US" dirty="0" err="1"/>
              <a:t>mAh</a:t>
            </a:r>
            <a:r>
              <a:rPr lang="en-US" dirty="0"/>
              <a:t>) / Daily Consumption (</a:t>
            </a:r>
            <a:r>
              <a:rPr lang="en-US" dirty="0" err="1"/>
              <a:t>mAh</a:t>
            </a:r>
            <a:r>
              <a:rPr lang="en-US" dirty="0"/>
              <a:t>)</a:t>
            </a:r>
          </a:p>
        </p:txBody>
      </p:sp>
    </p:spTree>
    <p:extLst>
      <p:ext uri="{BB962C8B-B14F-4D97-AF65-F5344CB8AC3E}">
        <p14:creationId xmlns:p14="http://schemas.microsoft.com/office/powerpoint/2010/main" val="3069344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4"/>
          <p:cNvSpPr txBox="1">
            <a:spLocks noGrp="1"/>
          </p:cNvSpPr>
          <p:nvPr>
            <p:ph type="title"/>
          </p:nvPr>
        </p:nvSpPr>
        <p:spPr>
          <a:xfrm>
            <a:off x="720000" y="604075"/>
            <a:ext cx="7677300" cy="1151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3200" dirty="0"/>
              <a:t>Battery Life Estimation: </a:t>
            </a:r>
            <a:br>
              <a:rPr lang="en" sz="3200" dirty="0"/>
            </a:br>
            <a:r>
              <a:rPr lang="en" sz="3200" dirty="0"/>
              <a:t>Data and Calculations (Continue)</a:t>
            </a:r>
            <a:endParaRPr sz="3200" b="1" dirty="0">
              <a:latin typeface="Open Sans"/>
              <a:ea typeface="Open Sans"/>
              <a:cs typeface="Open Sans"/>
              <a:sym typeface="Open Sans"/>
            </a:endParaRPr>
          </a:p>
        </p:txBody>
      </p:sp>
      <p:cxnSp>
        <p:nvCxnSpPr>
          <p:cNvPr id="346" name="Google Shape;346;p44"/>
          <p:cNvCxnSpPr/>
          <p:nvPr/>
        </p:nvCxnSpPr>
        <p:spPr>
          <a:xfrm>
            <a:off x="715100" y="1659533"/>
            <a:ext cx="7713900" cy="0"/>
          </a:xfrm>
          <a:prstGeom prst="straightConnector1">
            <a:avLst/>
          </a:prstGeom>
          <a:noFill/>
          <a:ln w="19050" cap="flat" cmpd="sng">
            <a:solidFill>
              <a:schemeClr val="dk1"/>
            </a:solidFill>
            <a:prstDash val="solid"/>
            <a:round/>
            <a:headEnd type="none" w="med" len="med"/>
            <a:tailEnd type="none" w="med" len="med"/>
          </a:ln>
        </p:spPr>
      </p:cxnSp>
      <p:sp>
        <p:nvSpPr>
          <p:cNvPr id="347" name="Google Shape;347;p44"/>
          <p:cNvSpPr txBox="1"/>
          <p:nvPr/>
        </p:nvSpPr>
        <p:spPr>
          <a:xfrm>
            <a:off x="715000" y="1632731"/>
            <a:ext cx="8004900" cy="2985402"/>
          </a:xfrm>
          <a:prstGeom prst="rect">
            <a:avLst/>
          </a:prstGeom>
          <a:noFill/>
          <a:ln>
            <a:noFill/>
          </a:ln>
        </p:spPr>
        <p:txBody>
          <a:bodyPr spcFirstLastPara="1" wrap="square" lIns="91425" tIns="91425" rIns="91425" bIns="91425" anchor="t" anchorCtr="0">
            <a:spAutoFit/>
          </a:bodyPr>
          <a:lstStyle/>
          <a:p>
            <a:pPr lvl="0">
              <a:buClr>
                <a:schemeClr val="dk1"/>
              </a:buClr>
              <a:buSzPts val="1100"/>
            </a:pPr>
            <a:r>
              <a:rPr lang="en-US" b="1" dirty="0"/>
              <a:t>Synthetic Data Generation:</a:t>
            </a:r>
          </a:p>
          <a:p>
            <a:pPr lvl="0">
              <a:buClr>
                <a:schemeClr val="dk1"/>
              </a:buClr>
              <a:buSzPts val="1100"/>
            </a:pPr>
            <a:r>
              <a:rPr lang="en-US" dirty="0"/>
              <a:t>Poisson Distribution: Models average daily activations.</a:t>
            </a:r>
          </a:p>
          <a:p>
            <a:pPr lvl="0">
              <a:buClr>
                <a:schemeClr val="dk1"/>
              </a:buClr>
              <a:buSzPts val="1100"/>
            </a:pPr>
            <a:r>
              <a:rPr lang="en-US" dirty="0"/>
              <a:t>Uniform Distribution: Varies active current, sleep current, and durations.</a:t>
            </a:r>
          </a:p>
          <a:p>
            <a:pPr lvl="0">
              <a:buClr>
                <a:schemeClr val="dk1"/>
              </a:buClr>
              <a:buSzPts val="1100"/>
            </a:pPr>
            <a:r>
              <a:rPr lang="en-US" dirty="0" err="1"/>
              <a:t>RandomForestRegressor</a:t>
            </a:r>
            <a:r>
              <a:rPr lang="en-US" dirty="0"/>
              <a:t>: For predicting daily energy consumption.</a:t>
            </a:r>
          </a:p>
          <a:p>
            <a:pPr lvl="0">
              <a:buClr>
                <a:schemeClr val="dk1"/>
              </a:buClr>
              <a:buSzPts val="1100"/>
            </a:pPr>
            <a:endParaRPr lang="en-US" b="1" dirty="0"/>
          </a:p>
          <a:p>
            <a:pPr lvl="0">
              <a:buClr>
                <a:schemeClr val="dk1"/>
              </a:buClr>
              <a:buSzPts val="1100"/>
            </a:pPr>
            <a:r>
              <a:rPr lang="en-US" b="1" dirty="0"/>
              <a:t>Sleep Time and Power Efficiency:</a:t>
            </a:r>
          </a:p>
          <a:p>
            <a:pPr lvl="0">
              <a:buClr>
                <a:schemeClr val="dk1"/>
              </a:buClr>
              <a:buSzPts val="1100"/>
            </a:pPr>
            <a:r>
              <a:rPr lang="en-US" dirty="0"/>
              <a:t>Sleep Time (s): 86,400 - (Wake Cycles × Active Time)</a:t>
            </a:r>
          </a:p>
          <a:p>
            <a:pPr lvl="0">
              <a:buClr>
                <a:schemeClr val="dk1"/>
              </a:buClr>
              <a:buSzPts val="1100"/>
            </a:pPr>
            <a:r>
              <a:rPr lang="en-US" dirty="0"/>
              <a:t>Maximizing sleep time to enhance battery life.</a:t>
            </a:r>
          </a:p>
          <a:p>
            <a:pPr lvl="0">
              <a:buClr>
                <a:schemeClr val="dk1"/>
              </a:buClr>
              <a:buSzPts val="1100"/>
            </a:pPr>
            <a:endParaRPr lang="en-US" b="1" dirty="0"/>
          </a:p>
          <a:p>
            <a:pPr lvl="0">
              <a:buClr>
                <a:schemeClr val="dk1"/>
              </a:buClr>
              <a:buSzPts val="1100"/>
            </a:pPr>
            <a:r>
              <a:rPr lang="en-US" b="1" dirty="0"/>
              <a:t>Training and Results:</a:t>
            </a:r>
          </a:p>
          <a:p>
            <a:pPr lvl="0">
              <a:buClr>
                <a:schemeClr val="dk1"/>
              </a:buClr>
              <a:buSzPts val="1100"/>
            </a:pPr>
            <a:r>
              <a:rPr lang="en-US" dirty="0"/>
              <a:t>Model trained on real and synthetic data.</a:t>
            </a:r>
          </a:p>
          <a:p>
            <a:pPr lvl="0">
              <a:buClr>
                <a:schemeClr val="dk1"/>
              </a:buClr>
              <a:buSzPts val="1100"/>
            </a:pPr>
            <a:r>
              <a:rPr lang="en-US" dirty="0"/>
              <a:t>Evaluated using Mean Squared Error (MSE).</a:t>
            </a:r>
          </a:p>
          <a:p>
            <a:pPr lvl="0">
              <a:buClr>
                <a:schemeClr val="dk1"/>
              </a:buClr>
              <a:buSzPts val="1100"/>
            </a:pPr>
            <a:r>
              <a:rPr lang="en-US" dirty="0"/>
              <a:t>Confirmed model predictions with actual data.</a:t>
            </a:r>
          </a:p>
        </p:txBody>
      </p:sp>
    </p:spTree>
    <p:extLst>
      <p:ext uri="{BB962C8B-B14F-4D97-AF65-F5344CB8AC3E}">
        <p14:creationId xmlns:p14="http://schemas.microsoft.com/office/powerpoint/2010/main" val="2868253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36"/>
          <p:cNvSpPr txBox="1">
            <a:spLocks noGrp="1"/>
          </p:cNvSpPr>
          <p:nvPr>
            <p:ph type="title"/>
          </p:nvPr>
        </p:nvSpPr>
        <p:spPr>
          <a:xfrm>
            <a:off x="720000" y="604075"/>
            <a:ext cx="7704000" cy="4515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INTRODUCTION</a:t>
            </a:r>
            <a:endParaRPr/>
          </a:p>
        </p:txBody>
      </p:sp>
      <p:cxnSp>
        <p:nvCxnSpPr>
          <p:cNvPr id="248" name="Google Shape;248;p36"/>
          <p:cNvCxnSpPr/>
          <p:nvPr/>
        </p:nvCxnSpPr>
        <p:spPr>
          <a:xfrm>
            <a:off x="715100" y="1209953"/>
            <a:ext cx="7713900" cy="0"/>
          </a:xfrm>
          <a:prstGeom prst="straightConnector1">
            <a:avLst/>
          </a:prstGeom>
          <a:noFill/>
          <a:ln w="19050" cap="flat" cmpd="sng">
            <a:solidFill>
              <a:schemeClr val="dk1"/>
            </a:solidFill>
            <a:prstDash val="solid"/>
            <a:round/>
            <a:headEnd type="none" w="med" len="med"/>
            <a:tailEnd type="none" w="med" len="med"/>
          </a:ln>
        </p:spPr>
      </p:cxnSp>
      <p:pic>
        <p:nvPicPr>
          <p:cNvPr id="249" name="Google Shape;249;p36"/>
          <p:cNvPicPr preferRelativeResize="0"/>
          <p:nvPr/>
        </p:nvPicPr>
        <p:blipFill>
          <a:blip r:embed="rId3">
            <a:alphaModFix/>
          </a:blip>
          <a:stretch>
            <a:fillRect/>
          </a:stretch>
        </p:blipFill>
        <p:spPr>
          <a:xfrm>
            <a:off x="6647936" y="1512612"/>
            <a:ext cx="2496064" cy="2243839"/>
          </a:xfrm>
          <a:prstGeom prst="rect">
            <a:avLst/>
          </a:prstGeom>
          <a:noFill/>
          <a:ln>
            <a:noFill/>
          </a:ln>
        </p:spPr>
      </p:pic>
      <p:sp>
        <p:nvSpPr>
          <p:cNvPr id="3" name="Google Shape;246;p36">
            <a:extLst>
              <a:ext uri="{FF2B5EF4-FFF2-40B4-BE49-F238E27FC236}">
                <a16:creationId xmlns:a16="http://schemas.microsoft.com/office/drawing/2014/main" id="{0F13A1B6-D5C5-D96C-8D19-C7D61BAA85C7}"/>
              </a:ext>
            </a:extLst>
          </p:cNvPr>
          <p:cNvSpPr txBox="1">
            <a:spLocks/>
          </p:cNvSpPr>
          <p:nvPr/>
        </p:nvSpPr>
        <p:spPr>
          <a:xfrm>
            <a:off x="715000" y="1209953"/>
            <a:ext cx="7704000" cy="329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6"/>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nSpc>
                <a:spcPct val="150000"/>
              </a:lnSpc>
              <a:buFont typeface="Open Sans"/>
              <a:buNone/>
            </a:pPr>
            <a:r>
              <a:rPr lang="en-US" sz="1200" dirty="0"/>
              <a:t>Challenges in Conventional Waste Management</a:t>
            </a:r>
          </a:p>
          <a:p>
            <a:pPr indent="-304800">
              <a:lnSpc>
                <a:spcPct val="150000"/>
              </a:lnSpc>
              <a:buClr>
                <a:srgbClr val="CC0000"/>
              </a:buClr>
              <a:buSzPts val="1200"/>
              <a:buFont typeface="Open Sans"/>
              <a:buChar char="❖"/>
            </a:pPr>
            <a:r>
              <a:rPr lang="en-US" sz="1200" dirty="0"/>
              <a:t>Inaccuracy in Waste Sorting: Manual, labor-intensive, error-prone processes.</a:t>
            </a:r>
          </a:p>
          <a:p>
            <a:pPr indent="-304800">
              <a:lnSpc>
                <a:spcPct val="150000"/>
              </a:lnSpc>
              <a:buClr>
                <a:srgbClr val="CC0000"/>
              </a:buClr>
              <a:buSzPts val="1200"/>
              <a:buFont typeface="Open Sans"/>
              <a:buChar char="❖"/>
            </a:pPr>
            <a:r>
              <a:rPr lang="en-US" sz="1200" dirty="0"/>
              <a:t>Labor and Cost Intensiveness: High efforts and costs, especially in urban areas.</a:t>
            </a:r>
          </a:p>
          <a:p>
            <a:pPr indent="-304800">
              <a:lnSpc>
                <a:spcPct val="150000"/>
              </a:lnSpc>
              <a:buClr>
                <a:srgbClr val="CC0000"/>
              </a:buClr>
              <a:buSzPts val="1200"/>
              <a:buFont typeface="Open Sans"/>
              <a:buChar char="❖"/>
            </a:pPr>
            <a:r>
              <a:rPr lang="en-US" sz="1200" dirty="0"/>
              <a:t>Lack of Timely Data: Absence of real-time data gathering and analysis.</a:t>
            </a:r>
          </a:p>
          <a:p>
            <a:pPr indent="-304800">
              <a:lnSpc>
                <a:spcPct val="150000"/>
              </a:lnSpc>
              <a:buClr>
                <a:srgbClr val="CC0000"/>
              </a:buClr>
              <a:buSzPts val="1200"/>
              <a:buFont typeface="Open Sans"/>
              <a:buChar char="❖"/>
            </a:pPr>
            <a:r>
              <a:rPr lang="en-US" sz="1200" dirty="0"/>
              <a:t>Environmental Impact: Pollution, greenhouse gas emissions, habitat damage.</a:t>
            </a:r>
          </a:p>
          <a:p>
            <a:pPr indent="-304800">
              <a:lnSpc>
                <a:spcPct val="150000"/>
              </a:lnSpc>
              <a:buClr>
                <a:srgbClr val="CC0000"/>
              </a:buClr>
              <a:buSzPts val="1200"/>
              <a:buFont typeface="Open Sans"/>
              <a:buChar char="❖"/>
            </a:pPr>
            <a:r>
              <a:rPr lang="en-US" sz="1200" dirty="0"/>
              <a:t>Need for Sustainable Solutions: Demand for innovative, efficient methods.</a:t>
            </a:r>
          </a:p>
          <a:p>
            <a:pPr marL="0" indent="0">
              <a:lnSpc>
                <a:spcPct val="150000"/>
              </a:lnSpc>
              <a:spcBef>
                <a:spcPts val="1600"/>
              </a:spcBef>
              <a:buFont typeface="Open Sans"/>
              <a:buNone/>
            </a:pPr>
            <a:r>
              <a:rPr lang="en-US" sz="1200" dirty="0"/>
              <a:t>Advantages of Smart Waste Management System</a:t>
            </a:r>
          </a:p>
          <a:p>
            <a:pPr indent="-304800">
              <a:lnSpc>
                <a:spcPct val="150000"/>
              </a:lnSpc>
              <a:buClr>
                <a:srgbClr val="38761D"/>
              </a:buClr>
              <a:buSzPts val="1200"/>
              <a:buFont typeface="Open Sans"/>
              <a:buChar char="❖"/>
            </a:pPr>
            <a:r>
              <a:rPr lang="en-US" sz="1200" dirty="0"/>
              <a:t>Enhanced Accuracy in Waste Sorting: Achieving greater purity and efficiency.</a:t>
            </a:r>
          </a:p>
          <a:p>
            <a:pPr indent="-304800">
              <a:lnSpc>
                <a:spcPct val="150000"/>
              </a:lnSpc>
              <a:buClr>
                <a:srgbClr val="38761D"/>
              </a:buClr>
              <a:buSzPts val="1200"/>
              <a:buFont typeface="Open Sans"/>
              <a:buChar char="❖"/>
            </a:pPr>
            <a:r>
              <a:rPr lang="en-US" sz="1200" dirty="0"/>
              <a:t>Reduced Labor and Transportation Costs: Streamlining operation and minimizing expenses.</a:t>
            </a:r>
          </a:p>
          <a:p>
            <a:pPr indent="-304800">
              <a:lnSpc>
                <a:spcPct val="150000"/>
              </a:lnSpc>
              <a:buClr>
                <a:srgbClr val="38761D"/>
              </a:buClr>
              <a:buSzPts val="1200"/>
              <a:buFont typeface="Open Sans"/>
              <a:buChar char="❖"/>
            </a:pPr>
            <a:r>
              <a:rPr lang="en-US" sz="1200" dirty="0"/>
              <a:t>Improved Data Availability: Facilitating better decision-making and operational optimization.</a:t>
            </a:r>
          </a:p>
          <a:p>
            <a:pPr indent="-304800">
              <a:lnSpc>
                <a:spcPct val="150000"/>
              </a:lnSpc>
              <a:buClr>
                <a:srgbClr val="38761D"/>
              </a:buClr>
              <a:buSzPts val="1200"/>
              <a:buFont typeface="Open Sans"/>
              <a:buChar char="❖"/>
            </a:pPr>
            <a:r>
              <a:rPr lang="en-US" sz="1200" dirty="0"/>
              <a:t>Better Environmental Performance: Contributing to sustainable waste management practices.</a:t>
            </a:r>
          </a:p>
          <a:p>
            <a:pPr marL="0" indent="0">
              <a:spcBef>
                <a:spcPts val="1600"/>
              </a:spcBef>
              <a:buFont typeface="Open Sans"/>
              <a:buNone/>
            </a:pPr>
            <a:endParaRPr lang="en-US" sz="1200" dirty="0"/>
          </a:p>
          <a:p>
            <a:pPr marL="0" indent="0">
              <a:lnSpc>
                <a:spcPct val="115000"/>
              </a:lnSpc>
              <a:spcBef>
                <a:spcPts val="1600"/>
              </a:spcBef>
              <a:spcAft>
                <a:spcPts val="1600"/>
              </a:spcAft>
              <a:buFont typeface="Open Sans"/>
              <a:buNone/>
            </a:pPr>
            <a:endParaRPr lang="en-US" sz="12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720000" y="604075"/>
            <a:ext cx="7704000" cy="4515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US" sz="36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Input Parameters</a:t>
            </a:r>
            <a:endParaRPr sz="36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endParaRPr>
          </a:p>
          <a:p>
            <a:pPr marL="0" lvl="0" indent="0" algn="l" rtl="0">
              <a:spcBef>
                <a:spcPts val="0"/>
              </a:spcBef>
              <a:spcAft>
                <a:spcPts val="0"/>
              </a:spcAft>
              <a:buNone/>
            </a:pPr>
            <a:endParaRPr dirty="0"/>
          </a:p>
        </p:txBody>
      </p:sp>
      <p:cxnSp>
        <p:nvCxnSpPr>
          <p:cNvPr id="327" name="Google Shape;327;p42"/>
          <p:cNvCxnSpPr/>
          <p:nvPr/>
        </p:nvCxnSpPr>
        <p:spPr>
          <a:xfrm>
            <a:off x="715100" y="1209953"/>
            <a:ext cx="7713900" cy="0"/>
          </a:xfrm>
          <a:prstGeom prst="straightConnector1">
            <a:avLst/>
          </a:prstGeom>
          <a:noFill/>
          <a:ln w="19050" cap="flat" cmpd="sng">
            <a:solidFill>
              <a:schemeClr val="dk1"/>
            </a:solidFill>
            <a:prstDash val="solid"/>
            <a:round/>
            <a:headEnd type="none" w="med" len="med"/>
            <a:tailEnd type="none" w="med" len="med"/>
          </a:ln>
        </p:spPr>
      </p:cxnSp>
      <p:pic>
        <p:nvPicPr>
          <p:cNvPr id="2" name="Google Shape;507;p65">
            <a:extLst>
              <a:ext uri="{FF2B5EF4-FFF2-40B4-BE49-F238E27FC236}">
                <a16:creationId xmlns:a16="http://schemas.microsoft.com/office/drawing/2014/main" id="{3AA3C622-55B7-1C9E-7455-58BB92D42AC6}"/>
              </a:ext>
            </a:extLst>
          </p:cNvPr>
          <p:cNvPicPr preferRelativeResize="0"/>
          <p:nvPr/>
        </p:nvPicPr>
        <p:blipFill>
          <a:blip r:embed="rId3">
            <a:alphaModFix/>
          </a:blip>
          <a:stretch>
            <a:fillRect/>
          </a:stretch>
        </p:blipFill>
        <p:spPr>
          <a:xfrm>
            <a:off x="135924" y="1326292"/>
            <a:ext cx="8872151" cy="3179745"/>
          </a:xfrm>
          <a:prstGeom prst="rect">
            <a:avLst/>
          </a:prstGeom>
          <a:noFill/>
          <a:ln>
            <a:noFill/>
          </a:ln>
        </p:spPr>
      </p:pic>
    </p:spTree>
    <p:extLst>
      <p:ext uri="{BB962C8B-B14F-4D97-AF65-F5344CB8AC3E}">
        <p14:creationId xmlns:p14="http://schemas.microsoft.com/office/powerpoint/2010/main" val="447057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720000" y="604075"/>
            <a:ext cx="7704000" cy="4515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sz="3600" dirty="0"/>
              <a:t>Battery Voltage Monitoring</a:t>
            </a:r>
            <a:endParaRPr dirty="0"/>
          </a:p>
        </p:txBody>
      </p:sp>
      <p:cxnSp>
        <p:nvCxnSpPr>
          <p:cNvPr id="327" name="Google Shape;327;p42"/>
          <p:cNvCxnSpPr/>
          <p:nvPr/>
        </p:nvCxnSpPr>
        <p:spPr>
          <a:xfrm>
            <a:off x="715100" y="1209953"/>
            <a:ext cx="7713900" cy="0"/>
          </a:xfrm>
          <a:prstGeom prst="straightConnector1">
            <a:avLst/>
          </a:prstGeom>
          <a:noFill/>
          <a:ln w="19050" cap="flat" cmpd="sng">
            <a:solidFill>
              <a:schemeClr val="dk1"/>
            </a:solidFill>
            <a:prstDash val="solid"/>
            <a:round/>
            <a:headEnd type="none" w="med" len="med"/>
            <a:tailEnd type="none" w="med" len="med"/>
          </a:ln>
        </p:spPr>
      </p:cxnSp>
      <p:pic>
        <p:nvPicPr>
          <p:cNvPr id="3" name="Google Shape;514;p66">
            <a:extLst>
              <a:ext uri="{FF2B5EF4-FFF2-40B4-BE49-F238E27FC236}">
                <a16:creationId xmlns:a16="http://schemas.microsoft.com/office/drawing/2014/main" id="{68C58E87-B725-89A3-E8B8-5F3133373296}"/>
              </a:ext>
            </a:extLst>
          </p:cNvPr>
          <p:cNvPicPr preferRelativeResize="0"/>
          <p:nvPr/>
        </p:nvPicPr>
        <p:blipFill>
          <a:blip r:embed="rId3">
            <a:alphaModFix/>
          </a:blip>
          <a:stretch>
            <a:fillRect/>
          </a:stretch>
        </p:blipFill>
        <p:spPr>
          <a:xfrm>
            <a:off x="5067300" y="1423020"/>
            <a:ext cx="4076700" cy="2388681"/>
          </a:xfrm>
          <a:prstGeom prst="rect">
            <a:avLst/>
          </a:prstGeom>
          <a:noFill/>
          <a:ln>
            <a:noFill/>
          </a:ln>
        </p:spPr>
      </p:pic>
      <p:sp>
        <p:nvSpPr>
          <p:cNvPr id="4" name="Google Shape;347;p44">
            <a:extLst>
              <a:ext uri="{FF2B5EF4-FFF2-40B4-BE49-F238E27FC236}">
                <a16:creationId xmlns:a16="http://schemas.microsoft.com/office/drawing/2014/main" id="{B4596508-C1D3-82EE-ECC9-E558B8783130}"/>
              </a:ext>
            </a:extLst>
          </p:cNvPr>
          <p:cNvSpPr txBox="1"/>
          <p:nvPr/>
        </p:nvSpPr>
        <p:spPr>
          <a:xfrm>
            <a:off x="160020" y="1204312"/>
            <a:ext cx="5113020" cy="3631733"/>
          </a:xfrm>
          <a:prstGeom prst="rect">
            <a:avLst/>
          </a:prstGeom>
          <a:noFill/>
          <a:ln>
            <a:noFill/>
          </a:ln>
        </p:spPr>
        <p:txBody>
          <a:bodyPr spcFirstLastPara="1" wrap="square" lIns="91425" tIns="91425" rIns="91425" bIns="91425" anchor="t" anchorCtr="0">
            <a:spAutoFit/>
          </a:bodyPr>
          <a:lstStyle/>
          <a:p>
            <a:pPr lvl="0">
              <a:buClr>
                <a:schemeClr val="dk1"/>
              </a:buClr>
              <a:buSzPts val="1100"/>
            </a:pPr>
            <a:r>
              <a:rPr lang="en-US" dirty="0"/>
              <a:t>ESP32 ADC Capability: Measures 0V to 3.3V corresponding to ADC values 0 to 4095.</a:t>
            </a:r>
          </a:p>
          <a:p>
            <a:pPr lvl="0">
              <a:buClr>
                <a:schemeClr val="dk1"/>
              </a:buClr>
              <a:buSzPts val="1100"/>
            </a:pPr>
            <a:endParaRPr lang="en-US" dirty="0"/>
          </a:p>
          <a:p>
            <a:pPr lvl="0">
              <a:buClr>
                <a:schemeClr val="dk1"/>
              </a:buClr>
              <a:buSzPts val="1100"/>
            </a:pPr>
            <a:r>
              <a:rPr lang="en-US" b="1" u="sng" dirty="0"/>
              <a:t>Voltage Calculation</a:t>
            </a:r>
          </a:p>
          <a:p>
            <a:pPr marL="285750" lvl="0" indent="-285750">
              <a:buClr>
                <a:schemeClr val="dk1"/>
              </a:buClr>
              <a:buSzPts val="1100"/>
              <a:buFont typeface="Wingdings" panose="05000000000000000000" pitchFamily="2" charset="2"/>
              <a:buChar char="Ø"/>
            </a:pPr>
            <a:r>
              <a:rPr lang="en-US" dirty="0"/>
              <a:t>Formula: Battery Voltage = (ADC Reading × 3.3V) / 4095</a:t>
            </a:r>
          </a:p>
          <a:p>
            <a:pPr marL="285750" lvl="0" indent="-285750">
              <a:buClr>
                <a:schemeClr val="dk1"/>
              </a:buClr>
              <a:buSzPts val="1100"/>
              <a:buFont typeface="Wingdings" panose="05000000000000000000" pitchFamily="2" charset="2"/>
              <a:buChar char="Ø"/>
            </a:pPr>
            <a:r>
              <a:rPr lang="en-US" dirty="0"/>
              <a:t>Translates ADC readings to real voltage levels.</a:t>
            </a:r>
          </a:p>
          <a:p>
            <a:pPr lvl="0">
              <a:buClr>
                <a:schemeClr val="dk1"/>
              </a:buClr>
              <a:buSzPts val="1100"/>
            </a:pPr>
            <a:endParaRPr lang="en-US" dirty="0"/>
          </a:p>
          <a:p>
            <a:pPr lvl="0">
              <a:buClr>
                <a:schemeClr val="dk1"/>
              </a:buClr>
              <a:buSzPts val="1100"/>
            </a:pPr>
            <a:r>
              <a:rPr lang="en-US" b="1" u="sng" dirty="0"/>
              <a:t>MQTT Communication</a:t>
            </a:r>
          </a:p>
          <a:p>
            <a:pPr marL="285750" lvl="0" indent="-285750">
              <a:buClr>
                <a:schemeClr val="dk1"/>
              </a:buClr>
              <a:buSzPts val="1100"/>
              <a:buFont typeface="Wingdings" panose="05000000000000000000" pitchFamily="2" charset="2"/>
              <a:buChar char="§"/>
            </a:pPr>
            <a:r>
              <a:rPr lang="en-US" dirty="0"/>
              <a:t>Below 3.1V: Sends "0" to MQTT topic indicating low battery.</a:t>
            </a:r>
          </a:p>
          <a:p>
            <a:pPr marL="285750" lvl="0" indent="-285750">
              <a:buClr>
                <a:schemeClr val="dk1"/>
              </a:buClr>
              <a:buSzPts val="1100"/>
              <a:buFont typeface="Wingdings" panose="05000000000000000000" pitchFamily="2" charset="2"/>
              <a:buChar char="§"/>
            </a:pPr>
            <a:r>
              <a:rPr lang="en-US" dirty="0"/>
              <a:t>Above 3.1V: Sends "1", signaling sufficient battery level.</a:t>
            </a:r>
          </a:p>
          <a:p>
            <a:pPr lvl="0">
              <a:buClr>
                <a:schemeClr val="dk1"/>
              </a:buClr>
              <a:buSzPts val="1100"/>
            </a:pPr>
            <a:endParaRPr lang="en-US" dirty="0"/>
          </a:p>
          <a:p>
            <a:pPr lvl="0">
              <a:buClr>
                <a:schemeClr val="dk1"/>
              </a:buClr>
              <a:buSzPts val="1100"/>
            </a:pPr>
            <a:r>
              <a:rPr lang="en-US" b="1" u="sng" dirty="0"/>
              <a:t>Dashboard Update</a:t>
            </a:r>
          </a:p>
          <a:p>
            <a:pPr marL="285750" lvl="0" indent="-285750">
              <a:buClr>
                <a:schemeClr val="dk1"/>
              </a:buClr>
              <a:buSzPts val="1100"/>
              <a:buFont typeface="Wingdings" panose="05000000000000000000" pitchFamily="2" charset="2"/>
              <a:buChar char="ü"/>
            </a:pPr>
            <a:r>
              <a:rPr lang="en-US" dirty="0" err="1"/>
              <a:t>Thingspeak</a:t>
            </a:r>
            <a:r>
              <a:rPr lang="en-US" dirty="0"/>
              <a:t> dashboard displays the battery status in real-time.</a:t>
            </a:r>
          </a:p>
          <a:p>
            <a:pPr lvl="0">
              <a:buClr>
                <a:schemeClr val="dk1"/>
              </a:buClr>
              <a:buSzPts val="1100"/>
            </a:pPr>
            <a:endParaRPr lang="en-US" dirty="0"/>
          </a:p>
        </p:txBody>
      </p:sp>
      <p:sp>
        <p:nvSpPr>
          <p:cNvPr id="5" name="Rectangle 4">
            <a:extLst>
              <a:ext uri="{FF2B5EF4-FFF2-40B4-BE49-F238E27FC236}">
                <a16:creationId xmlns:a16="http://schemas.microsoft.com/office/drawing/2014/main" id="{2F9041FC-004B-B5C4-B2F9-AE5085FA5785}"/>
              </a:ext>
            </a:extLst>
          </p:cNvPr>
          <p:cNvSpPr/>
          <p:nvPr/>
        </p:nvSpPr>
        <p:spPr>
          <a:xfrm>
            <a:off x="6046665" y="3897162"/>
            <a:ext cx="2117969" cy="2969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1200" dirty="0">
                <a:solidFill>
                  <a:schemeClr val="tx1"/>
                </a:solidFill>
              </a:rPr>
              <a:t>Thingspeak Dashboard</a:t>
            </a:r>
            <a:endParaRPr lang="en-US" sz="1200" dirty="0">
              <a:solidFill>
                <a:schemeClr val="tx1"/>
              </a:solidFill>
            </a:endParaRPr>
          </a:p>
        </p:txBody>
      </p:sp>
    </p:spTree>
    <p:extLst>
      <p:ext uri="{BB962C8B-B14F-4D97-AF65-F5344CB8AC3E}">
        <p14:creationId xmlns:p14="http://schemas.microsoft.com/office/powerpoint/2010/main" val="1781635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327" name="Google Shape;327;p42"/>
          <p:cNvCxnSpPr/>
          <p:nvPr/>
        </p:nvCxnSpPr>
        <p:spPr>
          <a:xfrm>
            <a:off x="715100" y="1209953"/>
            <a:ext cx="7713900" cy="0"/>
          </a:xfrm>
          <a:prstGeom prst="straightConnector1">
            <a:avLst/>
          </a:prstGeom>
          <a:noFill/>
          <a:ln w="19050" cap="flat" cmpd="sng">
            <a:solidFill>
              <a:schemeClr val="dk1"/>
            </a:solidFill>
            <a:prstDash val="solid"/>
            <a:round/>
            <a:headEnd type="none" w="med" len="med"/>
            <a:tailEnd type="none" w="med" len="med"/>
          </a:ln>
        </p:spPr>
      </p:cxnSp>
      <p:sp>
        <p:nvSpPr>
          <p:cNvPr id="7" name="Google Shape;345;p44">
            <a:extLst>
              <a:ext uri="{FF2B5EF4-FFF2-40B4-BE49-F238E27FC236}">
                <a16:creationId xmlns:a16="http://schemas.microsoft.com/office/drawing/2014/main" id="{B65F6207-EB4A-2254-E30A-DB541AF62F6B}"/>
              </a:ext>
            </a:extLst>
          </p:cNvPr>
          <p:cNvSpPr txBox="1">
            <a:spLocks noGrp="1"/>
          </p:cNvSpPr>
          <p:nvPr>
            <p:ph type="title"/>
          </p:nvPr>
        </p:nvSpPr>
        <p:spPr>
          <a:xfrm>
            <a:off x="720000" y="626935"/>
            <a:ext cx="7677300" cy="1151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3200" dirty="0"/>
              <a:t>Sameless Alerts with Line Notify</a:t>
            </a:r>
            <a:endParaRPr sz="3200" b="1" dirty="0">
              <a:latin typeface="Open Sans"/>
              <a:ea typeface="Open Sans"/>
              <a:cs typeface="Open Sans"/>
              <a:sym typeface="Open Sans"/>
            </a:endParaRPr>
          </a:p>
        </p:txBody>
      </p:sp>
      <p:sp>
        <p:nvSpPr>
          <p:cNvPr id="8" name="Google Shape;347;p44">
            <a:extLst>
              <a:ext uri="{FF2B5EF4-FFF2-40B4-BE49-F238E27FC236}">
                <a16:creationId xmlns:a16="http://schemas.microsoft.com/office/drawing/2014/main" id="{842B60DC-96FD-6484-331E-DB13E7E65D3C}"/>
              </a:ext>
            </a:extLst>
          </p:cNvPr>
          <p:cNvSpPr txBox="1"/>
          <p:nvPr/>
        </p:nvSpPr>
        <p:spPr>
          <a:xfrm>
            <a:off x="715000" y="1507133"/>
            <a:ext cx="7796540" cy="2769959"/>
          </a:xfrm>
          <a:prstGeom prst="rect">
            <a:avLst/>
          </a:prstGeom>
          <a:noFill/>
          <a:ln>
            <a:noFill/>
          </a:ln>
        </p:spPr>
        <p:txBody>
          <a:bodyPr spcFirstLastPara="1" wrap="square" lIns="91425" tIns="91425" rIns="91425" bIns="91425" anchor="t" anchorCtr="0">
            <a:spAutoFit/>
          </a:bodyPr>
          <a:lstStyle/>
          <a:p>
            <a:r>
              <a:rPr lang="en-US" dirty="0"/>
              <a:t>Real-Time Communication: Instant alerts via Line messaging platform.</a:t>
            </a:r>
          </a:p>
          <a:p>
            <a:endParaRPr lang="en-US" dirty="0"/>
          </a:p>
          <a:p>
            <a:r>
              <a:rPr lang="en-US" dirty="0"/>
              <a:t>Integration Steps:</a:t>
            </a:r>
          </a:p>
          <a:p>
            <a:pPr marL="285750" indent="-285750">
              <a:buFont typeface="Wingdings" panose="05000000000000000000" pitchFamily="2" charset="2"/>
              <a:buChar char="§"/>
            </a:pPr>
            <a:r>
              <a:rPr lang="en-US" dirty="0"/>
              <a:t>Set up Line Notify with Node-RED for outgoing messages.</a:t>
            </a:r>
          </a:p>
          <a:p>
            <a:pPr marL="285750" indent="-285750">
              <a:buFont typeface="Wingdings" panose="05000000000000000000" pitchFamily="2" charset="2"/>
              <a:buChar char="§"/>
            </a:pPr>
            <a:r>
              <a:rPr lang="en-US" dirty="0"/>
              <a:t>Configure Node-RED to send alerts based on bin status from ESP32 CAM.</a:t>
            </a:r>
          </a:p>
          <a:p>
            <a:pPr marL="285750" indent="-285750">
              <a:buFont typeface="Wingdings" panose="05000000000000000000" pitchFamily="2" charset="2"/>
              <a:buChar char="§"/>
            </a:pPr>
            <a:r>
              <a:rPr lang="en-US" dirty="0"/>
              <a:t>Secure link between Node-RED and Line for reliable messaging.</a:t>
            </a:r>
          </a:p>
          <a:p>
            <a:endParaRPr lang="en-US" dirty="0"/>
          </a:p>
          <a:p>
            <a:r>
              <a:rPr lang="en-US" dirty="0"/>
              <a:t>Benefits of Line Notify:</a:t>
            </a:r>
          </a:p>
          <a:p>
            <a:pPr marL="285750" indent="-285750">
              <a:buFont typeface="Wingdings" panose="05000000000000000000" pitchFamily="2" charset="2"/>
              <a:buChar char="ü"/>
            </a:pPr>
            <a:r>
              <a:rPr lang="en-US" dirty="0"/>
              <a:t>Wide Reach: Accessible to a broad user base for efficient communication.</a:t>
            </a:r>
          </a:p>
          <a:p>
            <a:pPr marL="285750" indent="-285750">
              <a:buFont typeface="Wingdings" panose="05000000000000000000" pitchFamily="2" charset="2"/>
              <a:buChar char="ü"/>
            </a:pPr>
            <a:r>
              <a:rPr lang="en-US" dirty="0"/>
              <a:t>Immediate Alerts: Prompt notifications allow for quick response.</a:t>
            </a:r>
          </a:p>
          <a:p>
            <a:pPr marL="285750" indent="-285750">
              <a:buFont typeface="Wingdings" panose="05000000000000000000" pitchFamily="2" charset="2"/>
              <a:buChar char="ü"/>
            </a:pPr>
            <a:r>
              <a:rPr lang="en-US" dirty="0"/>
              <a:t>Easy Setup: Simple to integrate with Node-RED, minimizing system changes.</a:t>
            </a:r>
          </a:p>
          <a:p>
            <a:endParaRPr lang="en-US" dirty="0"/>
          </a:p>
        </p:txBody>
      </p:sp>
    </p:spTree>
    <p:extLst>
      <p:ext uri="{BB962C8B-B14F-4D97-AF65-F5344CB8AC3E}">
        <p14:creationId xmlns:p14="http://schemas.microsoft.com/office/powerpoint/2010/main" val="1466569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327" name="Google Shape;327;p42"/>
          <p:cNvCxnSpPr/>
          <p:nvPr/>
        </p:nvCxnSpPr>
        <p:spPr>
          <a:xfrm>
            <a:off x="715100" y="1209953"/>
            <a:ext cx="7713900" cy="0"/>
          </a:xfrm>
          <a:prstGeom prst="straightConnector1">
            <a:avLst/>
          </a:prstGeom>
          <a:noFill/>
          <a:ln w="19050" cap="flat" cmpd="sng">
            <a:solidFill>
              <a:schemeClr val="dk1"/>
            </a:solidFill>
            <a:prstDash val="solid"/>
            <a:round/>
            <a:headEnd type="none" w="med" len="med"/>
            <a:tailEnd type="none" w="med" len="med"/>
          </a:ln>
        </p:spPr>
      </p:cxnSp>
      <p:sp>
        <p:nvSpPr>
          <p:cNvPr id="7" name="Google Shape;345;p44">
            <a:extLst>
              <a:ext uri="{FF2B5EF4-FFF2-40B4-BE49-F238E27FC236}">
                <a16:creationId xmlns:a16="http://schemas.microsoft.com/office/drawing/2014/main" id="{B65F6207-EB4A-2254-E30A-DB541AF62F6B}"/>
              </a:ext>
            </a:extLst>
          </p:cNvPr>
          <p:cNvSpPr txBox="1">
            <a:spLocks noGrp="1"/>
          </p:cNvSpPr>
          <p:nvPr>
            <p:ph type="title"/>
          </p:nvPr>
        </p:nvSpPr>
        <p:spPr>
          <a:xfrm>
            <a:off x="720000" y="626935"/>
            <a:ext cx="7677300" cy="1151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3200" dirty="0"/>
              <a:t>Demonstration Vedio</a:t>
            </a:r>
            <a:endParaRPr sz="3200" b="1" dirty="0">
              <a:latin typeface="Open Sans"/>
              <a:ea typeface="Open Sans"/>
              <a:cs typeface="Open Sans"/>
              <a:sym typeface="Open Sans"/>
            </a:endParaRPr>
          </a:p>
        </p:txBody>
      </p:sp>
      <p:pic>
        <p:nvPicPr>
          <p:cNvPr id="3" name="Tun Aung Wai 1">
            <a:hlinkClick r:id="" action="ppaction://media"/>
            <a:extLst>
              <a:ext uri="{FF2B5EF4-FFF2-40B4-BE49-F238E27FC236}">
                <a16:creationId xmlns:a16="http://schemas.microsoft.com/office/drawing/2014/main" id="{730EA010-07FD-0FD8-0882-F87136386C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3545" y="1251844"/>
            <a:ext cx="1836909" cy="3264721"/>
          </a:xfrm>
          <a:prstGeom prst="rect">
            <a:avLst/>
          </a:prstGeom>
        </p:spPr>
      </p:pic>
    </p:spTree>
    <p:extLst>
      <p:ext uri="{BB962C8B-B14F-4D97-AF65-F5344CB8AC3E}">
        <p14:creationId xmlns:p14="http://schemas.microsoft.com/office/powerpoint/2010/main" val="1739630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cxnSp>
        <p:nvCxnSpPr>
          <p:cNvPr id="327" name="Google Shape;327;p42"/>
          <p:cNvCxnSpPr/>
          <p:nvPr/>
        </p:nvCxnSpPr>
        <p:spPr>
          <a:xfrm>
            <a:off x="715100" y="1209953"/>
            <a:ext cx="7713900" cy="0"/>
          </a:xfrm>
          <a:prstGeom prst="straightConnector1">
            <a:avLst/>
          </a:prstGeom>
          <a:noFill/>
          <a:ln w="19050" cap="flat" cmpd="sng">
            <a:solidFill>
              <a:schemeClr val="dk1"/>
            </a:solidFill>
            <a:prstDash val="solid"/>
            <a:round/>
            <a:headEnd type="none" w="med" len="med"/>
            <a:tailEnd type="none" w="med" len="med"/>
          </a:ln>
        </p:spPr>
      </p:cxnSp>
      <p:sp>
        <p:nvSpPr>
          <p:cNvPr id="7" name="Google Shape;345;p44">
            <a:extLst>
              <a:ext uri="{FF2B5EF4-FFF2-40B4-BE49-F238E27FC236}">
                <a16:creationId xmlns:a16="http://schemas.microsoft.com/office/drawing/2014/main" id="{B65F6207-EB4A-2254-E30A-DB541AF62F6B}"/>
              </a:ext>
            </a:extLst>
          </p:cNvPr>
          <p:cNvSpPr txBox="1">
            <a:spLocks noGrp="1"/>
          </p:cNvSpPr>
          <p:nvPr>
            <p:ph type="title"/>
          </p:nvPr>
        </p:nvSpPr>
        <p:spPr>
          <a:xfrm>
            <a:off x="720000" y="608605"/>
            <a:ext cx="7677300" cy="546544"/>
          </a:xfrm>
          <a:prstGeom prst="rect">
            <a:avLst/>
          </a:prstGeom>
        </p:spPr>
        <p:txBody>
          <a:bodyPr spcFirstLastPara="1" wrap="square" lIns="91425" tIns="0" rIns="91425" bIns="0" anchor="t" anchorCtr="0">
            <a:noAutofit/>
          </a:bodyPr>
          <a:lstStyle/>
          <a:p>
            <a:pPr marL="0" lvl="0" indent="0" rtl="0">
              <a:spcBef>
                <a:spcPts val="0"/>
              </a:spcBef>
              <a:spcAft>
                <a:spcPts val="0"/>
              </a:spcAft>
              <a:buNone/>
            </a:pPr>
            <a:r>
              <a:rPr lang="en" sz="3400" dirty="0"/>
              <a:t>CONCLUSION</a:t>
            </a:r>
            <a:endParaRPr sz="3400" b="1" dirty="0">
              <a:latin typeface="Open Sans"/>
              <a:ea typeface="Open Sans"/>
              <a:cs typeface="Open Sans"/>
              <a:sym typeface="Open Sans"/>
            </a:endParaRPr>
          </a:p>
        </p:txBody>
      </p:sp>
      <p:sp>
        <p:nvSpPr>
          <p:cNvPr id="8" name="Google Shape;347;p44">
            <a:extLst>
              <a:ext uri="{FF2B5EF4-FFF2-40B4-BE49-F238E27FC236}">
                <a16:creationId xmlns:a16="http://schemas.microsoft.com/office/drawing/2014/main" id="{842B60DC-96FD-6484-331E-DB13E7E65D3C}"/>
              </a:ext>
            </a:extLst>
          </p:cNvPr>
          <p:cNvSpPr txBox="1"/>
          <p:nvPr/>
        </p:nvSpPr>
        <p:spPr>
          <a:xfrm>
            <a:off x="608006" y="1391803"/>
            <a:ext cx="4903108" cy="3200846"/>
          </a:xfrm>
          <a:prstGeom prst="rect">
            <a:avLst/>
          </a:prstGeom>
          <a:noFill/>
          <a:ln>
            <a:noFill/>
          </a:ln>
        </p:spPr>
        <p:txBody>
          <a:bodyPr spcFirstLastPara="1" wrap="square" lIns="91425" tIns="91425" rIns="91425" bIns="91425" anchor="t" anchorCtr="0">
            <a:spAutoFit/>
          </a:bodyPr>
          <a:lstStyle/>
          <a:p>
            <a:pPr marL="285750" indent="-285750" algn="just">
              <a:buFont typeface="Wingdings" panose="05000000000000000000" pitchFamily="2" charset="2"/>
              <a:buChar char="§"/>
            </a:pPr>
            <a:r>
              <a:rPr lang="en-US" dirty="0"/>
              <a:t>Efficient and Cost-Effective: Our smart bin is designed to be low-cost (645 THB) and low-power.</a:t>
            </a:r>
          </a:p>
          <a:p>
            <a:pPr marL="285750" indent="-285750" algn="just">
              <a:buFont typeface="Wingdings" panose="05000000000000000000" pitchFamily="2" charset="2"/>
              <a:buChar char="§"/>
            </a:pPr>
            <a:r>
              <a:rPr lang="en-US" dirty="0"/>
              <a:t>Ease of Integration: Utilizes Node-RED and LINE Notify for scalable and flexible deployment.</a:t>
            </a:r>
          </a:p>
          <a:p>
            <a:pPr marL="285750" indent="-285750" algn="just">
              <a:buFont typeface="Wingdings" panose="05000000000000000000" pitchFamily="2" charset="2"/>
              <a:buChar char="§"/>
            </a:pPr>
            <a:r>
              <a:rPr lang="en-US" dirty="0"/>
              <a:t>Innovative Classification: Use of Edge Impulse for deploying classification models.</a:t>
            </a:r>
          </a:p>
          <a:p>
            <a:pPr marL="285750" indent="-285750" algn="just">
              <a:buFont typeface="Wingdings" panose="05000000000000000000" pitchFamily="2" charset="2"/>
              <a:buChar char="§"/>
            </a:pPr>
            <a:endParaRPr lang="en-US" dirty="0"/>
          </a:p>
          <a:p>
            <a:pPr algn="just"/>
            <a:r>
              <a:rPr lang="en-US" b="1" u="sng" dirty="0"/>
              <a:t>Focus on Future Enhancements:</a:t>
            </a:r>
          </a:p>
          <a:p>
            <a:pPr marL="285750" indent="-285750" algn="just">
              <a:buFont typeface="Wingdings" panose="05000000000000000000" pitchFamily="2" charset="2"/>
              <a:buChar char="ü"/>
            </a:pPr>
            <a:r>
              <a:rPr lang="en-US" dirty="0"/>
              <a:t>Improving classification accuracy.</a:t>
            </a:r>
          </a:p>
          <a:p>
            <a:pPr marL="285750" indent="-285750" algn="just">
              <a:buFont typeface="Wingdings" panose="05000000000000000000" pitchFamily="2" charset="2"/>
              <a:buChar char="ü"/>
            </a:pPr>
            <a:r>
              <a:rPr lang="en-US" dirty="0"/>
              <a:t>Optimizing memory management.</a:t>
            </a:r>
          </a:p>
          <a:p>
            <a:pPr marL="285750" indent="-285750" algn="just">
              <a:buFont typeface="Wingdings" panose="05000000000000000000" pitchFamily="2" charset="2"/>
              <a:buChar char="ü"/>
            </a:pPr>
            <a:r>
              <a:rPr lang="en-US" dirty="0"/>
              <a:t>Increasing detection speed.</a:t>
            </a:r>
          </a:p>
          <a:p>
            <a:pPr marL="285750" indent="-285750" algn="just">
              <a:buFont typeface="Wingdings" panose="05000000000000000000" pitchFamily="2" charset="2"/>
              <a:buChar char="ü"/>
            </a:pPr>
            <a:r>
              <a:rPr lang="en-US" dirty="0"/>
              <a:t>Market Comparison: Offers similar functionalities as more expensive models in the market but at a lower cost.</a:t>
            </a:r>
          </a:p>
        </p:txBody>
      </p:sp>
      <p:pic>
        <p:nvPicPr>
          <p:cNvPr id="1026" name="Picture 2">
            <a:extLst>
              <a:ext uri="{FF2B5EF4-FFF2-40B4-BE49-F238E27FC236}">
                <a16:creationId xmlns:a16="http://schemas.microsoft.com/office/drawing/2014/main" id="{ABFD2491-2768-4497-900E-6C96820F7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244" y="1448759"/>
            <a:ext cx="3195248" cy="308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671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 name="Title 2">
            <a:extLst>
              <a:ext uri="{FF2B5EF4-FFF2-40B4-BE49-F238E27FC236}">
                <a16:creationId xmlns:a16="http://schemas.microsoft.com/office/drawing/2014/main" id="{24D921B2-6AEC-CF24-A19B-889379993E79}"/>
              </a:ext>
            </a:extLst>
          </p:cNvPr>
          <p:cNvSpPr>
            <a:spLocks noGrp="1"/>
          </p:cNvSpPr>
          <p:nvPr>
            <p:ph type="title"/>
          </p:nvPr>
        </p:nvSpPr>
        <p:spPr>
          <a:xfrm>
            <a:off x="720000" y="1510237"/>
            <a:ext cx="7704000" cy="1967675"/>
          </a:xfrm>
        </p:spPr>
        <p:txBody>
          <a:bodyPr/>
          <a:lstStyle/>
          <a:p>
            <a:pPr algn="ctr"/>
            <a:r>
              <a:rPr lang="en-US" sz="6000" dirty="0"/>
              <a:t>Thank You </a:t>
            </a:r>
            <a:br>
              <a:rPr lang="en-US" sz="6000" dirty="0"/>
            </a:br>
            <a:r>
              <a:rPr lang="en-US" sz="6000" dirty="0"/>
              <a:t>For Your Attention</a:t>
            </a:r>
          </a:p>
        </p:txBody>
      </p:sp>
    </p:spTree>
    <p:extLst>
      <p:ext uri="{BB962C8B-B14F-4D97-AF65-F5344CB8AC3E}">
        <p14:creationId xmlns:p14="http://schemas.microsoft.com/office/powerpoint/2010/main" val="1908386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txBox="1">
            <a:spLocks noGrp="1"/>
          </p:cNvSpPr>
          <p:nvPr>
            <p:ph type="subTitle" idx="1"/>
          </p:nvPr>
        </p:nvSpPr>
        <p:spPr>
          <a:xfrm>
            <a:off x="720050" y="1958500"/>
            <a:ext cx="7704000" cy="24798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Char char="❏"/>
            </a:pPr>
            <a:r>
              <a:rPr lang="en"/>
              <a:t>Unnecessary Components: Increase in cost and power usage.</a:t>
            </a:r>
            <a:endParaRPr/>
          </a:p>
          <a:p>
            <a:pPr marL="457200" lvl="0" indent="-317500" algn="l" rtl="0">
              <a:lnSpc>
                <a:spcPct val="150000"/>
              </a:lnSpc>
              <a:spcBef>
                <a:spcPts val="0"/>
              </a:spcBef>
              <a:spcAft>
                <a:spcPts val="0"/>
              </a:spcAft>
              <a:buClr>
                <a:schemeClr val="dk1"/>
              </a:buClr>
              <a:buSzPts val="1400"/>
              <a:buChar char="❏"/>
            </a:pPr>
            <a:r>
              <a:rPr lang="en"/>
              <a:t>Lack of Scalability: Difficulty in expanding the system.</a:t>
            </a:r>
            <a:endParaRPr/>
          </a:p>
          <a:p>
            <a:pPr marL="457200" lvl="0" indent="-317500" algn="l" rtl="0">
              <a:lnSpc>
                <a:spcPct val="150000"/>
              </a:lnSpc>
              <a:spcBef>
                <a:spcPts val="0"/>
              </a:spcBef>
              <a:spcAft>
                <a:spcPts val="0"/>
              </a:spcAft>
              <a:buClr>
                <a:schemeClr val="dk1"/>
              </a:buClr>
              <a:buSzPts val="1400"/>
              <a:buChar char="❏"/>
            </a:pPr>
            <a:r>
              <a:rPr lang="en"/>
              <a:t>Complex Implementation: Challenges in practical deployment.</a:t>
            </a:r>
            <a:endParaRPr/>
          </a:p>
          <a:p>
            <a:pPr marL="457200" lvl="0" indent="-317500" algn="l" rtl="0">
              <a:lnSpc>
                <a:spcPct val="150000"/>
              </a:lnSpc>
              <a:spcBef>
                <a:spcPts val="0"/>
              </a:spcBef>
              <a:spcAft>
                <a:spcPts val="0"/>
              </a:spcAft>
              <a:buClr>
                <a:schemeClr val="dk1"/>
              </a:buClr>
              <a:buSzPts val="1400"/>
              <a:buChar char="❏"/>
            </a:pPr>
            <a:r>
              <a:rPr lang="en"/>
              <a:t>Limited Functionality: Systems focusing only on monitoring or basic features.</a:t>
            </a:r>
            <a:endParaRPr/>
          </a:p>
          <a:p>
            <a:pPr marL="457200" lvl="0" indent="-317500" algn="l" rtl="0">
              <a:lnSpc>
                <a:spcPct val="150000"/>
              </a:lnSpc>
              <a:spcBef>
                <a:spcPts val="0"/>
              </a:spcBef>
              <a:spcAft>
                <a:spcPts val="0"/>
              </a:spcAft>
              <a:buClr>
                <a:schemeClr val="dk1"/>
              </a:buClr>
              <a:buSzPts val="1400"/>
              <a:buChar char="❏"/>
            </a:pPr>
            <a:r>
              <a:rPr lang="en"/>
              <a:t>High Cost in Advanced Systems: Expense associated with bins capable of waste sorting.</a:t>
            </a:r>
            <a:endParaRPr sz="1200"/>
          </a:p>
          <a:p>
            <a:pPr marL="457200" lvl="0" indent="0" algn="l" rtl="0">
              <a:lnSpc>
                <a:spcPct val="150000"/>
              </a:lnSpc>
              <a:spcBef>
                <a:spcPts val="1600"/>
              </a:spcBef>
              <a:spcAft>
                <a:spcPts val="0"/>
              </a:spcAft>
              <a:buNone/>
            </a:pPr>
            <a:endParaRPr sz="1200"/>
          </a:p>
          <a:p>
            <a:pPr marL="0" lvl="0" indent="0" algn="l" rtl="0">
              <a:spcBef>
                <a:spcPts val="1600"/>
              </a:spcBef>
              <a:spcAft>
                <a:spcPts val="0"/>
              </a:spcAft>
              <a:buNone/>
            </a:pPr>
            <a:endParaRPr sz="1200"/>
          </a:p>
          <a:p>
            <a:pPr marL="0" lvl="0" indent="0" algn="l" rtl="0">
              <a:lnSpc>
                <a:spcPct val="115000"/>
              </a:lnSpc>
              <a:spcBef>
                <a:spcPts val="1600"/>
              </a:spcBef>
              <a:spcAft>
                <a:spcPts val="1600"/>
              </a:spcAft>
              <a:buNone/>
            </a:pPr>
            <a:endParaRPr sz="1200"/>
          </a:p>
        </p:txBody>
      </p:sp>
      <p:sp>
        <p:nvSpPr>
          <p:cNvPr id="255" name="Google Shape;255;p37"/>
          <p:cNvSpPr txBox="1">
            <a:spLocks noGrp="1"/>
          </p:cNvSpPr>
          <p:nvPr>
            <p:ph type="title"/>
          </p:nvPr>
        </p:nvSpPr>
        <p:spPr>
          <a:xfrm>
            <a:off x="720000" y="604075"/>
            <a:ext cx="7704000" cy="1151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Gaps in Current Smart Bin Designs and related papers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256" name="Google Shape;256;p37"/>
          <p:cNvCxnSpPr/>
          <p:nvPr/>
        </p:nvCxnSpPr>
        <p:spPr>
          <a:xfrm>
            <a:off x="715100" y="1819553"/>
            <a:ext cx="771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txBox="1">
            <a:spLocks noGrp="1"/>
          </p:cNvSpPr>
          <p:nvPr>
            <p:ph type="title"/>
          </p:nvPr>
        </p:nvSpPr>
        <p:spPr>
          <a:xfrm>
            <a:off x="720000" y="604075"/>
            <a:ext cx="7704000" cy="4515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OBJECTIVE</a:t>
            </a:r>
            <a:endParaRPr dirty="0"/>
          </a:p>
        </p:txBody>
      </p:sp>
      <p:cxnSp>
        <p:nvCxnSpPr>
          <p:cNvPr id="262" name="Google Shape;262;p38"/>
          <p:cNvCxnSpPr/>
          <p:nvPr/>
        </p:nvCxnSpPr>
        <p:spPr>
          <a:xfrm>
            <a:off x="715100" y="1209953"/>
            <a:ext cx="7713900" cy="0"/>
          </a:xfrm>
          <a:prstGeom prst="straightConnector1">
            <a:avLst/>
          </a:prstGeom>
          <a:noFill/>
          <a:ln w="19050" cap="flat" cmpd="sng">
            <a:solidFill>
              <a:schemeClr val="dk1"/>
            </a:solidFill>
            <a:prstDash val="solid"/>
            <a:round/>
            <a:headEnd type="none" w="med" len="med"/>
            <a:tailEnd type="none" w="med" len="med"/>
          </a:ln>
        </p:spPr>
      </p:cxnSp>
      <p:grpSp>
        <p:nvGrpSpPr>
          <p:cNvPr id="263" name="Google Shape;263;p38"/>
          <p:cNvGrpSpPr/>
          <p:nvPr/>
        </p:nvGrpSpPr>
        <p:grpSpPr>
          <a:xfrm>
            <a:off x="956836" y="3329408"/>
            <a:ext cx="7191662" cy="932560"/>
            <a:chOff x="1593000" y="2322568"/>
            <a:chExt cx="6003057" cy="643500"/>
          </a:xfrm>
        </p:grpSpPr>
        <p:sp>
          <p:nvSpPr>
            <p:cNvPr id="264" name="Google Shape;264;p3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8"/>
            <p:cNvSpPr/>
            <p:nvPr/>
          </p:nvSpPr>
          <p:spPr>
            <a:xfrm flipH="1">
              <a:off x="2283025" y="2322575"/>
              <a:ext cx="1844400" cy="642600"/>
            </a:xfrm>
            <a:prstGeom prst="rect">
              <a:avLst/>
            </a:prstGeom>
            <a:solidFill>
              <a:srgbClr val="0B7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p:nvPr/>
          </p:nvSpPr>
          <p:spPr>
            <a:xfrm rot="-5400000">
              <a:off x="3501574" y="1934671"/>
              <a:ext cx="643356" cy="1419149"/>
            </a:xfrm>
            <a:prstGeom prst="flowChartOffpageConnector">
              <a:avLst/>
            </a:prstGeom>
            <a:solidFill>
              <a:srgbClr val="0B7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8"/>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Instant Notification Capabilities</a:t>
              </a:r>
              <a:endParaRPr sz="1000">
                <a:solidFill>
                  <a:srgbClr val="FFFFFF"/>
                </a:solidFill>
                <a:latin typeface="Roboto"/>
                <a:ea typeface="Roboto"/>
                <a:cs typeface="Roboto"/>
                <a:sym typeface="Roboto"/>
              </a:endParaRPr>
            </a:p>
          </p:txBody>
        </p:sp>
        <p:sp>
          <p:nvSpPr>
            <p:cNvPr id="268" name="Google Shape;268;p38"/>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70" name="Google Shape;270;p38"/>
            <p:cNvSpPr/>
            <p:nvPr/>
          </p:nvSpPr>
          <p:spPr>
            <a:xfrm>
              <a:off x="4387857" y="2323753"/>
              <a:ext cx="3208200" cy="642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200">
                  <a:solidFill>
                    <a:srgbClr val="0B7140"/>
                  </a:solidFill>
                  <a:latin typeface="Roboto"/>
                  <a:ea typeface="Roboto"/>
                  <a:cs typeface="Roboto"/>
                  <a:sym typeface="Roboto"/>
                </a:rPr>
                <a:t>Immediate alerts about levels and battery life</a:t>
              </a:r>
              <a:endParaRPr sz="1200">
                <a:solidFill>
                  <a:srgbClr val="0B7140"/>
                </a:solidFill>
                <a:latin typeface="Roboto"/>
                <a:ea typeface="Roboto"/>
                <a:cs typeface="Roboto"/>
                <a:sym typeface="Roboto"/>
              </a:endParaRPr>
            </a:p>
          </p:txBody>
        </p:sp>
      </p:grpSp>
      <p:grpSp>
        <p:nvGrpSpPr>
          <p:cNvPr id="271" name="Google Shape;271;p38"/>
          <p:cNvGrpSpPr/>
          <p:nvPr/>
        </p:nvGrpSpPr>
        <p:grpSpPr>
          <a:xfrm>
            <a:off x="956836" y="1430639"/>
            <a:ext cx="7137654" cy="932560"/>
            <a:chOff x="1593000" y="2322568"/>
            <a:chExt cx="5957975" cy="643500"/>
          </a:xfrm>
        </p:grpSpPr>
        <p:sp>
          <p:nvSpPr>
            <p:cNvPr id="272" name="Google Shape;272;p3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flipH="1">
              <a:off x="2283025" y="2322575"/>
              <a:ext cx="1844400" cy="642600"/>
            </a:xfrm>
            <a:prstGeom prst="rect">
              <a:avLst/>
            </a:prstGeom>
            <a:solidFill>
              <a:srgbClr val="0B7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8"/>
            <p:cNvSpPr/>
            <p:nvPr/>
          </p:nvSpPr>
          <p:spPr>
            <a:xfrm rot="-5400000">
              <a:off x="3501574" y="1934671"/>
              <a:ext cx="643356" cy="1419149"/>
            </a:xfrm>
            <a:prstGeom prst="flowChartOffpageConnector">
              <a:avLst/>
            </a:prstGeom>
            <a:solidFill>
              <a:srgbClr val="0B7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Optimize Machine Learning For Microcontrollers</a:t>
              </a:r>
              <a:endParaRPr sz="1000">
                <a:solidFill>
                  <a:srgbClr val="FFFFFF"/>
                </a:solidFill>
                <a:latin typeface="Roboto"/>
                <a:ea typeface="Roboto"/>
                <a:cs typeface="Roboto"/>
                <a:sym typeface="Roboto"/>
              </a:endParaRPr>
            </a:p>
          </p:txBody>
        </p:sp>
        <p:sp>
          <p:nvSpPr>
            <p:cNvPr id="276" name="Google Shape;276;p38"/>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78" name="Google Shape;278;p38"/>
            <p:cNvSpPr/>
            <p:nvPr/>
          </p:nvSpPr>
          <p:spPr>
            <a:xfrm>
              <a:off x="4387857" y="2323748"/>
              <a:ext cx="3093000" cy="642300"/>
            </a:xfrm>
            <a:prstGeom prst="rect">
              <a:avLst/>
            </a:prstGeom>
            <a:noFill/>
            <a:ln>
              <a:noFill/>
            </a:ln>
          </p:spPr>
          <p:txBody>
            <a:bodyPr spcFirstLastPara="1" wrap="square" lIns="91425" tIns="91425" rIns="91425" bIns="91425" anchor="ctr" anchorCtr="0">
              <a:noAutofit/>
            </a:bodyPr>
            <a:lstStyle/>
            <a:p>
              <a:pPr marL="457200" lvl="0" indent="0" algn="just" rtl="0">
                <a:lnSpc>
                  <a:spcPct val="115000"/>
                </a:lnSpc>
                <a:spcBef>
                  <a:spcPts val="0"/>
                </a:spcBef>
                <a:spcAft>
                  <a:spcPts val="0"/>
                </a:spcAft>
                <a:buNone/>
              </a:pPr>
              <a:r>
                <a:rPr lang="en" sz="1200">
                  <a:solidFill>
                    <a:srgbClr val="0B7140"/>
                  </a:solidFill>
                  <a:latin typeface="Roboto"/>
                  <a:ea typeface="Roboto"/>
                  <a:cs typeface="Roboto"/>
                  <a:sym typeface="Roboto"/>
                </a:rPr>
                <a:t>Effective training and deployment methods for ML models in smart bins.</a:t>
              </a:r>
              <a:endParaRPr sz="1200">
                <a:solidFill>
                  <a:srgbClr val="0B7140"/>
                </a:solidFill>
                <a:latin typeface="Roboto"/>
                <a:ea typeface="Roboto"/>
                <a:cs typeface="Roboto"/>
                <a:sym typeface="Roboto"/>
              </a:endParaRPr>
            </a:p>
          </p:txBody>
        </p:sp>
      </p:grpSp>
      <p:grpSp>
        <p:nvGrpSpPr>
          <p:cNvPr id="280" name="Google Shape;280;p38"/>
          <p:cNvGrpSpPr/>
          <p:nvPr/>
        </p:nvGrpSpPr>
        <p:grpSpPr>
          <a:xfrm>
            <a:off x="956836" y="2380030"/>
            <a:ext cx="7137654" cy="932560"/>
            <a:chOff x="1593000" y="2322568"/>
            <a:chExt cx="5957975" cy="643500"/>
          </a:xfrm>
        </p:grpSpPr>
        <p:sp>
          <p:nvSpPr>
            <p:cNvPr id="281" name="Google Shape;281;p3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flipH="1">
              <a:off x="2283025" y="2322575"/>
              <a:ext cx="1844400" cy="642600"/>
            </a:xfrm>
            <a:prstGeom prst="rect">
              <a:avLst/>
            </a:prstGeom>
            <a:solidFill>
              <a:srgbClr val="0B7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rot="-5400000">
              <a:off x="3501574" y="1934671"/>
              <a:ext cx="643356" cy="1419149"/>
            </a:xfrm>
            <a:prstGeom prst="flowChartOffpageConnector">
              <a:avLst/>
            </a:prstGeom>
            <a:solidFill>
              <a:srgbClr val="0B7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Cost-Effective, Low-power Smart Bin Design</a:t>
              </a:r>
              <a:endParaRPr sz="1000">
                <a:solidFill>
                  <a:srgbClr val="FFFFFF"/>
                </a:solidFill>
                <a:latin typeface="Roboto"/>
                <a:ea typeface="Roboto"/>
                <a:cs typeface="Roboto"/>
                <a:sym typeface="Roboto"/>
              </a:endParaRPr>
            </a:p>
          </p:txBody>
        </p:sp>
        <p:sp>
          <p:nvSpPr>
            <p:cNvPr id="285" name="Google Shape;285;p38"/>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1593000" y="2322575"/>
              <a:ext cx="690000" cy="642600"/>
            </a:xfrm>
            <a:prstGeom prst="rect">
              <a:avLst/>
            </a:prstGeom>
            <a:solidFill>
              <a:srgbClr val="0C81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87" name="Google Shape;287;p38"/>
            <p:cNvSpPr/>
            <p:nvPr/>
          </p:nvSpPr>
          <p:spPr>
            <a:xfrm>
              <a:off x="4387857" y="2323754"/>
              <a:ext cx="3099300" cy="642300"/>
            </a:xfrm>
            <a:prstGeom prst="rect">
              <a:avLst/>
            </a:prstGeom>
            <a:noFill/>
            <a:ln>
              <a:noFill/>
            </a:ln>
          </p:spPr>
          <p:txBody>
            <a:bodyPr spcFirstLastPara="1" wrap="square" lIns="91425" tIns="91425" rIns="91425" bIns="91425" anchor="ctr" anchorCtr="0">
              <a:noAutofit/>
            </a:bodyPr>
            <a:lstStyle/>
            <a:p>
              <a:pPr marL="457200" lvl="0" indent="0" algn="just" rtl="0">
                <a:lnSpc>
                  <a:spcPct val="115000"/>
                </a:lnSpc>
                <a:spcBef>
                  <a:spcPts val="0"/>
                </a:spcBef>
                <a:spcAft>
                  <a:spcPts val="0"/>
                </a:spcAft>
                <a:buNone/>
              </a:pPr>
              <a:r>
                <a:rPr lang="en" sz="1200">
                  <a:solidFill>
                    <a:srgbClr val="0B7140"/>
                  </a:solidFill>
                  <a:latin typeface="Roboto"/>
                  <a:ea typeface="Roboto"/>
                  <a:cs typeface="Roboto"/>
                  <a:sym typeface="Roboto"/>
                </a:rPr>
                <a:t>Economical in cost and energy, maintaining key functions like waste identification and notifications.</a:t>
              </a:r>
              <a:endParaRPr sz="1200">
                <a:solidFill>
                  <a:srgbClr val="0B7140"/>
                </a:solidFill>
                <a:latin typeface="Roboto"/>
                <a:ea typeface="Roboto"/>
                <a:cs typeface="Roboto"/>
                <a:sym typeface="Roboto"/>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subTitle" idx="1"/>
          </p:nvPr>
        </p:nvSpPr>
        <p:spPr>
          <a:xfrm>
            <a:off x="720050" y="1958500"/>
            <a:ext cx="5535000" cy="2479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a:t>Unnecessary Components: Increase in cost and power usage.</a:t>
            </a:r>
            <a:endParaRPr/>
          </a:p>
          <a:p>
            <a:pPr marL="457200" lvl="0" indent="-317500" algn="l" rtl="0">
              <a:lnSpc>
                <a:spcPct val="115000"/>
              </a:lnSpc>
              <a:spcBef>
                <a:spcPts val="0"/>
              </a:spcBef>
              <a:spcAft>
                <a:spcPts val="0"/>
              </a:spcAft>
              <a:buClr>
                <a:schemeClr val="dk1"/>
              </a:buClr>
              <a:buSzPts val="1400"/>
              <a:buChar char="➔"/>
            </a:pPr>
            <a:r>
              <a:rPr lang="en"/>
              <a:t>Lack of Scalability: Difficulty in expanding the system.</a:t>
            </a:r>
            <a:endParaRPr/>
          </a:p>
          <a:p>
            <a:pPr marL="457200" lvl="0" indent="-317500" algn="l" rtl="0">
              <a:lnSpc>
                <a:spcPct val="115000"/>
              </a:lnSpc>
              <a:spcBef>
                <a:spcPts val="0"/>
              </a:spcBef>
              <a:spcAft>
                <a:spcPts val="0"/>
              </a:spcAft>
              <a:buClr>
                <a:schemeClr val="dk1"/>
              </a:buClr>
              <a:buSzPts val="1400"/>
              <a:buChar char="➔"/>
            </a:pPr>
            <a:r>
              <a:rPr lang="en"/>
              <a:t>Complex Implementation: Challenges in practical deployment.</a:t>
            </a:r>
            <a:endParaRPr/>
          </a:p>
          <a:p>
            <a:pPr marL="457200" lvl="0" indent="-317500" algn="l" rtl="0">
              <a:lnSpc>
                <a:spcPct val="115000"/>
              </a:lnSpc>
              <a:spcBef>
                <a:spcPts val="0"/>
              </a:spcBef>
              <a:spcAft>
                <a:spcPts val="0"/>
              </a:spcAft>
              <a:buClr>
                <a:schemeClr val="dk1"/>
              </a:buClr>
              <a:buSzPts val="1400"/>
              <a:buChar char="➔"/>
            </a:pPr>
            <a:r>
              <a:rPr lang="en"/>
              <a:t>Limited Functionality: Systems focusing only on monitoring or basic features.</a:t>
            </a:r>
            <a:endParaRPr/>
          </a:p>
          <a:p>
            <a:pPr marL="457200" lvl="0" indent="-317500" algn="l" rtl="0">
              <a:lnSpc>
                <a:spcPct val="115000"/>
              </a:lnSpc>
              <a:spcBef>
                <a:spcPts val="0"/>
              </a:spcBef>
              <a:spcAft>
                <a:spcPts val="0"/>
              </a:spcAft>
              <a:buClr>
                <a:schemeClr val="dk1"/>
              </a:buClr>
              <a:buSzPts val="1400"/>
              <a:buChar char="➔"/>
            </a:pPr>
            <a:r>
              <a:rPr lang="en"/>
              <a:t>High Cost in Advanced Systems: Expense associated with bins capable of waste sorting.</a:t>
            </a:r>
            <a:endParaRPr sz="1200"/>
          </a:p>
          <a:p>
            <a:pPr marL="457200" lvl="0" indent="0" algn="l" rtl="0">
              <a:lnSpc>
                <a:spcPct val="150000"/>
              </a:lnSpc>
              <a:spcBef>
                <a:spcPts val="1600"/>
              </a:spcBef>
              <a:spcAft>
                <a:spcPts val="0"/>
              </a:spcAft>
              <a:buNone/>
            </a:pPr>
            <a:endParaRPr sz="1200"/>
          </a:p>
          <a:p>
            <a:pPr marL="0" lvl="0" indent="0" algn="l" rtl="0">
              <a:spcBef>
                <a:spcPts val="1600"/>
              </a:spcBef>
              <a:spcAft>
                <a:spcPts val="0"/>
              </a:spcAft>
              <a:buNone/>
            </a:pPr>
            <a:endParaRPr sz="1200"/>
          </a:p>
          <a:p>
            <a:pPr marL="0" lvl="0" indent="0" algn="l" rtl="0">
              <a:lnSpc>
                <a:spcPct val="115000"/>
              </a:lnSpc>
              <a:spcBef>
                <a:spcPts val="1600"/>
              </a:spcBef>
              <a:spcAft>
                <a:spcPts val="1600"/>
              </a:spcAft>
              <a:buNone/>
            </a:pPr>
            <a:endParaRPr sz="1200"/>
          </a:p>
        </p:txBody>
      </p:sp>
      <p:sp>
        <p:nvSpPr>
          <p:cNvPr id="293" name="Google Shape;293;p39"/>
          <p:cNvSpPr txBox="1">
            <a:spLocks noGrp="1"/>
          </p:cNvSpPr>
          <p:nvPr>
            <p:ph type="title"/>
          </p:nvPr>
        </p:nvSpPr>
        <p:spPr>
          <a:xfrm>
            <a:off x="720000" y="604075"/>
            <a:ext cx="7704000" cy="1151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Selecting ESP32 CAM OV2640: </a:t>
            </a:r>
            <a:endParaRPr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endParaRPr>
          </a:p>
          <a:p>
            <a:pPr marL="0" lvl="0" indent="0" algn="l" rtl="0">
              <a:spcBef>
                <a:spcPts val="0"/>
              </a:spcBef>
              <a:spcAft>
                <a:spcPts val="0"/>
              </a:spcAft>
              <a:buClr>
                <a:schemeClr val="dk1"/>
              </a:buClr>
              <a:buSzPts val="1100"/>
              <a:buFont typeface="Arial"/>
              <a:buNone/>
            </a:pPr>
            <a:r>
              <a:rPr lang="en"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Cost and Efficiency</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294" name="Google Shape;294;p39"/>
          <p:cNvCxnSpPr/>
          <p:nvPr/>
        </p:nvCxnSpPr>
        <p:spPr>
          <a:xfrm>
            <a:off x="715100" y="1819553"/>
            <a:ext cx="7713900" cy="0"/>
          </a:xfrm>
          <a:prstGeom prst="straightConnector1">
            <a:avLst/>
          </a:prstGeom>
          <a:noFill/>
          <a:ln w="19050" cap="flat" cmpd="sng">
            <a:solidFill>
              <a:schemeClr val="dk1"/>
            </a:solidFill>
            <a:prstDash val="solid"/>
            <a:round/>
            <a:headEnd type="none" w="med" len="med"/>
            <a:tailEnd type="none" w="med" len="med"/>
          </a:ln>
        </p:spPr>
      </p:cxnSp>
      <p:pic>
        <p:nvPicPr>
          <p:cNvPr id="295" name="Google Shape;295;p39"/>
          <p:cNvPicPr preferRelativeResize="0"/>
          <p:nvPr/>
        </p:nvPicPr>
        <p:blipFill>
          <a:blip r:embed="rId3">
            <a:alphaModFix/>
          </a:blip>
          <a:stretch>
            <a:fillRect/>
          </a:stretch>
        </p:blipFill>
        <p:spPr>
          <a:xfrm>
            <a:off x="6255000" y="1883625"/>
            <a:ext cx="2622250" cy="26222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subTitle" idx="1"/>
          </p:nvPr>
        </p:nvSpPr>
        <p:spPr>
          <a:xfrm>
            <a:off x="122650" y="1764910"/>
            <a:ext cx="6024900" cy="28314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dk1"/>
              </a:buClr>
              <a:buSzPts val="1400"/>
              <a:buChar char="➔"/>
            </a:pPr>
            <a:r>
              <a:rPr lang="en" dirty="0"/>
              <a:t>Lightweight Architecture: Designed for mobile and edge devices.</a:t>
            </a:r>
            <a:endParaRPr dirty="0"/>
          </a:p>
          <a:p>
            <a:pPr marL="457200" lvl="0" indent="-317500" algn="just" rtl="0">
              <a:lnSpc>
                <a:spcPct val="115000"/>
              </a:lnSpc>
              <a:spcBef>
                <a:spcPts val="0"/>
              </a:spcBef>
              <a:spcAft>
                <a:spcPts val="0"/>
              </a:spcAft>
              <a:buClr>
                <a:schemeClr val="dk1"/>
              </a:buClr>
              <a:buSzPts val="1400"/>
              <a:buChar char="➔"/>
            </a:pPr>
            <a:r>
              <a:rPr lang="en" dirty="0"/>
              <a:t>Inverted Residuals: Streamlined information flow with expansion and compression via 1x1 convolutions.</a:t>
            </a:r>
            <a:endParaRPr dirty="0"/>
          </a:p>
          <a:p>
            <a:pPr marL="457200" lvl="0" indent="-317500" algn="just" rtl="0">
              <a:lnSpc>
                <a:spcPct val="115000"/>
              </a:lnSpc>
              <a:spcBef>
                <a:spcPts val="0"/>
              </a:spcBef>
              <a:spcAft>
                <a:spcPts val="0"/>
              </a:spcAft>
              <a:buClr>
                <a:schemeClr val="dk1"/>
              </a:buClr>
              <a:buSzPts val="1400"/>
              <a:buChar char="➔"/>
            </a:pPr>
            <a:r>
              <a:rPr lang="en" dirty="0"/>
              <a:t>Linear Bottlenecks: Preserves important features without non-linear activation in low dimensions.</a:t>
            </a:r>
            <a:endParaRPr dirty="0"/>
          </a:p>
          <a:p>
            <a:pPr marL="457200" lvl="0" indent="-317500" algn="just" rtl="0">
              <a:lnSpc>
                <a:spcPct val="115000"/>
              </a:lnSpc>
              <a:spcBef>
                <a:spcPts val="0"/>
              </a:spcBef>
              <a:spcAft>
                <a:spcPts val="0"/>
              </a:spcAft>
              <a:buClr>
                <a:schemeClr val="dk1"/>
              </a:buClr>
              <a:buSzPts val="1400"/>
              <a:buChar char="➔"/>
            </a:pPr>
            <a:r>
              <a:rPr lang="en" dirty="0"/>
              <a:t>Depthwise Separable Convolutions: Reduces parameters and computational cost, maintaining performance.</a:t>
            </a:r>
            <a:endParaRPr dirty="0"/>
          </a:p>
          <a:p>
            <a:pPr marL="457200" lvl="0" indent="-317500" algn="just" rtl="0">
              <a:lnSpc>
                <a:spcPct val="115000"/>
              </a:lnSpc>
              <a:spcBef>
                <a:spcPts val="0"/>
              </a:spcBef>
              <a:spcAft>
                <a:spcPts val="0"/>
              </a:spcAft>
              <a:buClr>
                <a:schemeClr val="dk1"/>
              </a:buClr>
              <a:buSzPts val="1400"/>
              <a:buChar char="➔"/>
            </a:pPr>
            <a:r>
              <a:rPr lang="en" dirty="0"/>
              <a:t>Alpha (Width Multiplier): Scales the network to balance efficiency with accuracy.</a:t>
            </a:r>
            <a:endParaRPr dirty="0"/>
          </a:p>
          <a:p>
            <a:pPr marL="457200" lvl="0" indent="-317500" algn="just" rtl="0">
              <a:lnSpc>
                <a:spcPct val="115000"/>
              </a:lnSpc>
              <a:spcBef>
                <a:spcPts val="0"/>
              </a:spcBef>
              <a:spcAft>
                <a:spcPts val="0"/>
              </a:spcAft>
              <a:buClr>
                <a:schemeClr val="dk1"/>
              </a:buClr>
              <a:buSzPts val="1400"/>
              <a:buChar char="➔"/>
            </a:pPr>
            <a:r>
              <a:rPr lang="en" dirty="0"/>
              <a:t>Tailored for Edge Devices: Perfect for applications with limited resources, like the ESP32 CAM.</a:t>
            </a:r>
            <a:endParaRPr dirty="0"/>
          </a:p>
          <a:p>
            <a:pPr marL="457200" lvl="0" indent="0" algn="l" rtl="0">
              <a:lnSpc>
                <a:spcPct val="150000"/>
              </a:lnSpc>
              <a:spcBef>
                <a:spcPts val="1600"/>
              </a:spcBef>
              <a:spcAft>
                <a:spcPts val="0"/>
              </a:spcAft>
              <a:buNone/>
            </a:pPr>
            <a:endParaRPr sz="1200" dirty="0"/>
          </a:p>
          <a:p>
            <a:pPr marL="0" lvl="0" indent="0" algn="l" rtl="0">
              <a:spcBef>
                <a:spcPts val="1600"/>
              </a:spcBef>
              <a:spcAft>
                <a:spcPts val="0"/>
              </a:spcAft>
              <a:buNone/>
            </a:pPr>
            <a:endParaRPr sz="1200" dirty="0"/>
          </a:p>
          <a:p>
            <a:pPr marL="0" lvl="0" indent="0" algn="l" rtl="0">
              <a:lnSpc>
                <a:spcPct val="115000"/>
              </a:lnSpc>
              <a:spcBef>
                <a:spcPts val="1600"/>
              </a:spcBef>
              <a:spcAft>
                <a:spcPts val="1600"/>
              </a:spcAft>
              <a:buNone/>
            </a:pPr>
            <a:endParaRPr sz="1200" dirty="0"/>
          </a:p>
        </p:txBody>
      </p:sp>
      <p:sp>
        <p:nvSpPr>
          <p:cNvPr id="301" name="Google Shape;301;p40"/>
          <p:cNvSpPr txBox="1">
            <a:spLocks noGrp="1"/>
          </p:cNvSpPr>
          <p:nvPr>
            <p:ph type="title"/>
          </p:nvPr>
        </p:nvSpPr>
        <p:spPr>
          <a:xfrm>
            <a:off x="720000" y="604075"/>
            <a:ext cx="7704000" cy="1151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MobileNetV2:</a:t>
            </a:r>
            <a:br>
              <a:rPr lang="en"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br>
            <a:r>
              <a:rPr lang="en"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Lightweight yet Powerful</a:t>
            </a:r>
            <a:endParaRPr sz="3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302" name="Google Shape;302;p40"/>
          <p:cNvCxnSpPr/>
          <p:nvPr/>
        </p:nvCxnSpPr>
        <p:spPr>
          <a:xfrm>
            <a:off x="715100" y="1728935"/>
            <a:ext cx="7713900" cy="0"/>
          </a:xfrm>
          <a:prstGeom prst="straightConnector1">
            <a:avLst/>
          </a:prstGeom>
          <a:noFill/>
          <a:ln w="19050" cap="flat" cmpd="sng">
            <a:solidFill>
              <a:schemeClr val="dk1"/>
            </a:solidFill>
            <a:prstDash val="solid"/>
            <a:round/>
            <a:headEnd type="none" w="med" len="med"/>
            <a:tailEnd type="none" w="med" len="med"/>
          </a:ln>
        </p:spPr>
      </p:cxnSp>
      <p:pic>
        <p:nvPicPr>
          <p:cNvPr id="303" name="Google Shape;303;p40"/>
          <p:cNvPicPr preferRelativeResize="0"/>
          <p:nvPr/>
        </p:nvPicPr>
        <p:blipFill>
          <a:blip r:embed="rId3">
            <a:alphaModFix/>
          </a:blip>
          <a:stretch>
            <a:fillRect/>
          </a:stretch>
        </p:blipFill>
        <p:spPr>
          <a:xfrm>
            <a:off x="6147550" y="2081150"/>
            <a:ext cx="2912000" cy="20646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1"/>
          <p:cNvSpPr txBox="1">
            <a:spLocks noGrp="1"/>
          </p:cNvSpPr>
          <p:nvPr>
            <p:ph type="subTitle" idx="1"/>
          </p:nvPr>
        </p:nvSpPr>
        <p:spPr>
          <a:xfrm>
            <a:off x="122650" y="1646080"/>
            <a:ext cx="8823000" cy="2003788"/>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sz="1100" dirty="0"/>
              <a:t>Rapid Prototyping with Pre-built Nodes: Leveraging MobileNet Node in Node-RED for out-of-the-box image classification.</a:t>
            </a:r>
            <a:endParaRPr sz="1100" dirty="0"/>
          </a:p>
          <a:p>
            <a:pPr marL="457200" lvl="0" indent="-298450" algn="l" rtl="0">
              <a:spcBef>
                <a:spcPts val="0"/>
              </a:spcBef>
              <a:spcAft>
                <a:spcPts val="0"/>
              </a:spcAft>
              <a:buClr>
                <a:schemeClr val="dk1"/>
              </a:buClr>
              <a:buSzPts val="1100"/>
              <a:buChar char="➔"/>
            </a:pPr>
            <a:r>
              <a:rPr lang="en" sz="1100" dirty="0"/>
              <a:t>Workflow Setup: Camera node captures image → Image sent to MobileNet node → Classification displayed in Image Preview node.</a:t>
            </a:r>
            <a:endParaRPr sz="1100" dirty="0"/>
          </a:p>
          <a:p>
            <a:pPr marL="457200" lvl="0" indent="-298450" algn="l" rtl="0">
              <a:spcBef>
                <a:spcPts val="0"/>
              </a:spcBef>
              <a:spcAft>
                <a:spcPts val="0"/>
              </a:spcAft>
              <a:buClr>
                <a:schemeClr val="dk1"/>
              </a:buClr>
              <a:buSzPts val="1100"/>
              <a:buChar char="➔"/>
            </a:pPr>
            <a:r>
              <a:rPr lang="en" sz="1100" dirty="0"/>
              <a:t>Real-time Classification Performance: Highly accurate results with minimal latency observed during tests.</a:t>
            </a:r>
            <a:endParaRPr sz="1100" dirty="0"/>
          </a:p>
          <a:p>
            <a:pPr marL="457200" lvl="0" indent="-298450" algn="just" rtl="0">
              <a:spcBef>
                <a:spcPts val="0"/>
              </a:spcBef>
              <a:spcAft>
                <a:spcPts val="0"/>
              </a:spcAft>
              <a:buClr>
                <a:schemeClr val="dk1"/>
              </a:buClr>
              <a:buSzPts val="1100"/>
              <a:buChar char="➔"/>
            </a:pPr>
            <a:r>
              <a:rPr lang="en" sz="1100" dirty="0"/>
              <a:t>Generalized MobileNet Model: Pre-trained on a large dataset, recognizing a vast array of classes, e.g., 1,000+ classes from ImageNet.</a:t>
            </a:r>
            <a:endParaRPr sz="1100" dirty="0"/>
          </a:p>
          <a:p>
            <a:pPr marL="457200" lvl="0" indent="-298450" algn="l" rtl="0">
              <a:spcBef>
                <a:spcPts val="0"/>
              </a:spcBef>
              <a:spcAft>
                <a:spcPts val="0"/>
              </a:spcAft>
              <a:buClr>
                <a:schemeClr val="dk1"/>
              </a:buClr>
              <a:buSzPts val="1100"/>
              <a:buChar char="➔"/>
            </a:pPr>
            <a:r>
              <a:rPr lang="en" sz="1100" dirty="0"/>
              <a:t>Custom Model Development: Necessity to fine-tune and convert a TensorFlow model to TensorFlow.js for specific waste material classification.</a:t>
            </a:r>
            <a:endParaRPr sz="1100" dirty="0"/>
          </a:p>
          <a:p>
            <a:pPr marL="457200" lvl="0" indent="-298450" algn="l" rtl="0">
              <a:spcBef>
                <a:spcPts val="0"/>
              </a:spcBef>
              <a:spcAft>
                <a:spcPts val="0"/>
              </a:spcAft>
              <a:buClr>
                <a:schemeClr val="dk1"/>
              </a:buClr>
              <a:buSzPts val="1100"/>
              <a:buChar char="➔"/>
            </a:pPr>
            <a:r>
              <a:rPr lang="en" sz="1100" dirty="0"/>
              <a:t>Implementation Challenges: Creating a custom Node-RED node vs. API approach, both faced with complexity and response time issues.</a:t>
            </a:r>
            <a:endParaRPr sz="1100" dirty="0"/>
          </a:p>
          <a:p>
            <a:pPr marL="457200" lvl="0" indent="-298450" algn="l" rtl="0">
              <a:spcBef>
                <a:spcPts val="0"/>
              </a:spcBef>
              <a:spcAft>
                <a:spcPts val="0"/>
              </a:spcAft>
              <a:buClr>
                <a:schemeClr val="dk1"/>
              </a:buClr>
              <a:buSzPts val="1100"/>
              <a:buChar char="➔"/>
            </a:pPr>
            <a:r>
              <a:rPr lang="en" sz="1100" dirty="0"/>
              <a:t>Strategic Pivot: Shifted focus to alternative methods aligning with project goals for simplicity and real-time execution.</a:t>
            </a:r>
            <a:endParaRPr sz="2100" dirty="0"/>
          </a:p>
        </p:txBody>
      </p:sp>
      <p:sp>
        <p:nvSpPr>
          <p:cNvPr id="309" name="Google Shape;309;p41"/>
          <p:cNvSpPr txBox="1">
            <a:spLocks noGrp="1"/>
          </p:cNvSpPr>
          <p:nvPr>
            <p:ph type="title"/>
          </p:nvPr>
        </p:nvSpPr>
        <p:spPr>
          <a:xfrm>
            <a:off x="720000" y="604075"/>
            <a:ext cx="6730800" cy="1151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Initial Trials with Node-RED and MobileNet</a:t>
            </a:r>
            <a:endParaRPr sz="3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310" name="Google Shape;310;p41"/>
          <p:cNvCxnSpPr/>
          <p:nvPr/>
        </p:nvCxnSpPr>
        <p:spPr>
          <a:xfrm>
            <a:off x="715100" y="1705253"/>
            <a:ext cx="7713900" cy="0"/>
          </a:xfrm>
          <a:prstGeom prst="straightConnector1">
            <a:avLst/>
          </a:prstGeom>
          <a:noFill/>
          <a:ln w="19050" cap="flat" cmpd="sng">
            <a:solidFill>
              <a:schemeClr val="dk1"/>
            </a:solidFill>
            <a:prstDash val="solid"/>
            <a:round/>
            <a:headEnd type="none" w="med" len="med"/>
            <a:tailEnd type="none" w="med" len="med"/>
          </a:ln>
        </p:spPr>
      </p:cxnSp>
      <p:pic>
        <p:nvPicPr>
          <p:cNvPr id="311" name="Google Shape;311;p41"/>
          <p:cNvPicPr preferRelativeResize="0"/>
          <p:nvPr/>
        </p:nvPicPr>
        <p:blipFill>
          <a:blip r:embed="rId3">
            <a:alphaModFix/>
          </a:blip>
          <a:stretch>
            <a:fillRect/>
          </a:stretch>
        </p:blipFill>
        <p:spPr>
          <a:xfrm>
            <a:off x="47438" y="3599647"/>
            <a:ext cx="3198125" cy="1505850"/>
          </a:xfrm>
          <a:prstGeom prst="rect">
            <a:avLst/>
          </a:prstGeom>
          <a:noFill/>
          <a:ln>
            <a:noFill/>
          </a:ln>
        </p:spPr>
      </p:pic>
      <p:pic>
        <p:nvPicPr>
          <p:cNvPr id="312" name="Google Shape;312;p41"/>
          <p:cNvPicPr preferRelativeResize="0"/>
          <p:nvPr/>
        </p:nvPicPr>
        <p:blipFill>
          <a:blip r:embed="rId4">
            <a:alphaModFix/>
          </a:blip>
          <a:stretch>
            <a:fillRect/>
          </a:stretch>
        </p:blipFill>
        <p:spPr>
          <a:xfrm>
            <a:off x="3245563" y="3599650"/>
            <a:ext cx="3598342" cy="1505850"/>
          </a:xfrm>
          <a:prstGeom prst="rect">
            <a:avLst/>
          </a:prstGeom>
          <a:noFill/>
          <a:ln>
            <a:noFill/>
          </a:ln>
        </p:spPr>
      </p:pic>
      <p:pic>
        <p:nvPicPr>
          <p:cNvPr id="313" name="Google Shape;313;p41"/>
          <p:cNvPicPr preferRelativeResize="0"/>
          <p:nvPr/>
        </p:nvPicPr>
        <p:blipFill>
          <a:blip r:embed="rId5">
            <a:alphaModFix/>
          </a:blip>
          <a:stretch>
            <a:fillRect/>
          </a:stretch>
        </p:blipFill>
        <p:spPr>
          <a:xfrm>
            <a:off x="6843912" y="3559925"/>
            <a:ext cx="2252752" cy="1545575"/>
          </a:xfrm>
          <a:prstGeom prst="rect">
            <a:avLst/>
          </a:prstGeom>
          <a:noFill/>
          <a:ln>
            <a:noFill/>
          </a:ln>
        </p:spPr>
      </p:pic>
      <p:grpSp>
        <p:nvGrpSpPr>
          <p:cNvPr id="2" name="Group 1">
            <a:extLst>
              <a:ext uri="{FF2B5EF4-FFF2-40B4-BE49-F238E27FC236}">
                <a16:creationId xmlns:a16="http://schemas.microsoft.com/office/drawing/2014/main" id="{FF1C4E50-6562-F1FD-C912-B76DFD28A09E}"/>
              </a:ext>
            </a:extLst>
          </p:cNvPr>
          <p:cNvGrpSpPr/>
          <p:nvPr/>
        </p:nvGrpSpPr>
        <p:grpSpPr>
          <a:xfrm>
            <a:off x="973975" y="4272850"/>
            <a:ext cx="2271600" cy="832500"/>
            <a:chOff x="973975" y="4272850"/>
            <a:chExt cx="2271600" cy="832500"/>
          </a:xfrm>
        </p:grpSpPr>
        <p:sp>
          <p:nvSpPr>
            <p:cNvPr id="314" name="Google Shape;314;p41"/>
            <p:cNvSpPr/>
            <p:nvPr/>
          </p:nvSpPr>
          <p:spPr>
            <a:xfrm>
              <a:off x="973975" y="4272850"/>
              <a:ext cx="1448700" cy="6483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15" name="Google Shape;315;p41"/>
            <p:cNvPicPr preferRelativeResize="0"/>
            <p:nvPr/>
          </p:nvPicPr>
          <p:blipFill>
            <a:blip r:embed="rId6">
              <a:alphaModFix/>
            </a:blip>
            <a:stretch>
              <a:fillRect/>
            </a:stretch>
          </p:blipFill>
          <p:spPr>
            <a:xfrm>
              <a:off x="1008524" y="4388062"/>
              <a:ext cx="1379600" cy="417875"/>
            </a:xfrm>
            <a:prstGeom prst="rect">
              <a:avLst/>
            </a:prstGeom>
            <a:noFill/>
            <a:ln>
              <a:noFill/>
            </a:ln>
          </p:spPr>
        </p:pic>
        <p:sp>
          <p:nvSpPr>
            <p:cNvPr id="316" name="Google Shape;316;p41"/>
            <p:cNvSpPr/>
            <p:nvPr/>
          </p:nvSpPr>
          <p:spPr>
            <a:xfrm>
              <a:off x="2671675" y="4921150"/>
              <a:ext cx="573900" cy="184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317" name="Google Shape;317;p41"/>
            <p:cNvCxnSpPr>
              <a:stCxn id="316" idx="1"/>
              <a:endCxn id="314" idx="3"/>
            </p:cNvCxnSpPr>
            <p:nvPr/>
          </p:nvCxnSpPr>
          <p:spPr>
            <a:xfrm rot="10800000">
              <a:off x="2422675" y="4596850"/>
              <a:ext cx="249000" cy="416400"/>
            </a:xfrm>
            <a:prstGeom prst="bentConnector3">
              <a:avLst>
                <a:gd name="adj1" fmla="val 50000"/>
              </a:avLst>
            </a:prstGeom>
            <a:noFill/>
            <a:ln w="9525" cap="flat" cmpd="sng">
              <a:solidFill>
                <a:schemeClr val="dk1"/>
              </a:solidFill>
              <a:prstDash val="solid"/>
              <a:round/>
              <a:headEnd type="none" w="med" len="med"/>
              <a:tailEnd type="stealth" w="med" len="med"/>
            </a:ln>
          </p:spPr>
        </p:cxnSp>
      </p:grpSp>
      <p:grpSp>
        <p:nvGrpSpPr>
          <p:cNvPr id="3" name="Group 2">
            <a:extLst>
              <a:ext uri="{FF2B5EF4-FFF2-40B4-BE49-F238E27FC236}">
                <a16:creationId xmlns:a16="http://schemas.microsoft.com/office/drawing/2014/main" id="{DDF6332D-013F-427A-4C77-4960AABB8840}"/>
              </a:ext>
            </a:extLst>
          </p:cNvPr>
          <p:cNvGrpSpPr/>
          <p:nvPr/>
        </p:nvGrpSpPr>
        <p:grpSpPr>
          <a:xfrm>
            <a:off x="4399500" y="4223513"/>
            <a:ext cx="2263475" cy="866712"/>
            <a:chOff x="4399500" y="4223513"/>
            <a:chExt cx="2263475" cy="866712"/>
          </a:xfrm>
        </p:grpSpPr>
        <p:sp>
          <p:nvSpPr>
            <p:cNvPr id="318" name="Google Shape;318;p41"/>
            <p:cNvSpPr/>
            <p:nvPr/>
          </p:nvSpPr>
          <p:spPr>
            <a:xfrm>
              <a:off x="6089075" y="4223513"/>
              <a:ext cx="573900" cy="2184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9" name="Google Shape;319;p41"/>
            <p:cNvSpPr/>
            <p:nvPr/>
          </p:nvSpPr>
          <p:spPr>
            <a:xfrm>
              <a:off x="4399500" y="4441925"/>
              <a:ext cx="1448700" cy="6483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20" name="Google Shape;320;p41"/>
            <p:cNvPicPr preferRelativeResize="0"/>
            <p:nvPr/>
          </p:nvPicPr>
          <p:blipFill>
            <a:blip r:embed="rId7">
              <a:alphaModFix/>
            </a:blip>
            <a:stretch>
              <a:fillRect/>
            </a:stretch>
          </p:blipFill>
          <p:spPr>
            <a:xfrm>
              <a:off x="4495427" y="4480500"/>
              <a:ext cx="1297250" cy="571025"/>
            </a:xfrm>
            <a:prstGeom prst="rect">
              <a:avLst/>
            </a:prstGeom>
            <a:noFill/>
            <a:ln>
              <a:noFill/>
            </a:ln>
          </p:spPr>
        </p:pic>
        <p:cxnSp>
          <p:nvCxnSpPr>
            <p:cNvPr id="321" name="Google Shape;321;p41"/>
            <p:cNvCxnSpPr>
              <a:stCxn id="318" idx="1"/>
              <a:endCxn id="319" idx="3"/>
            </p:cNvCxnSpPr>
            <p:nvPr/>
          </p:nvCxnSpPr>
          <p:spPr>
            <a:xfrm flipH="1">
              <a:off x="5848175" y="4332713"/>
              <a:ext cx="240900" cy="433500"/>
            </a:xfrm>
            <a:prstGeom prst="bentConnector3">
              <a:avLst>
                <a:gd name="adj1" fmla="val 49995"/>
              </a:avLst>
            </a:prstGeom>
            <a:noFill/>
            <a:ln w="9525" cap="flat" cmpd="sng">
              <a:solidFill>
                <a:schemeClr val="dk1"/>
              </a:solidFill>
              <a:prstDash val="solid"/>
              <a:round/>
              <a:headEnd type="none" w="med" len="med"/>
              <a:tailEnd type="stealth" w="med" len="med"/>
            </a:ln>
          </p:spPr>
        </p:cxn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719999" y="604075"/>
            <a:ext cx="7888541" cy="451500"/>
          </a:xfrm>
          <a:prstGeom prst="rect">
            <a:avLst/>
          </a:prstGeom>
        </p:spPr>
        <p:txBody>
          <a:bodyPr spcFirstLastPara="1" wrap="square" lIns="91425" tIns="0" rIns="91425" bIns="0" anchor="t" anchorCtr="0">
            <a:noAutofit/>
          </a:bodyPr>
          <a:lstStyle/>
          <a:p>
            <a:pPr marL="0" lvl="0" indent="0" algn="l" rtl="0">
              <a:spcBef>
                <a:spcPts val="0"/>
              </a:spcBef>
              <a:spcAft>
                <a:spcPts val="0"/>
              </a:spcAft>
              <a:buClr>
                <a:schemeClr val="dk1"/>
              </a:buClr>
              <a:buSzPts val="1100"/>
              <a:buFont typeface="Arial"/>
              <a:buNone/>
            </a:pPr>
            <a:r>
              <a:rPr lang="en"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Trying Google Teachable Machine</a:t>
            </a:r>
            <a:endParaRPr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endParaRPr>
          </a:p>
          <a:p>
            <a:pPr marL="0" lvl="0" indent="0" algn="l" rtl="0">
              <a:spcBef>
                <a:spcPts val="0"/>
              </a:spcBef>
              <a:spcAft>
                <a:spcPts val="0"/>
              </a:spcAft>
              <a:buNone/>
            </a:pP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327" name="Google Shape;327;p42"/>
          <p:cNvCxnSpPr/>
          <p:nvPr/>
        </p:nvCxnSpPr>
        <p:spPr>
          <a:xfrm>
            <a:off x="715100" y="1209953"/>
            <a:ext cx="7713900" cy="0"/>
          </a:xfrm>
          <a:prstGeom prst="straightConnector1">
            <a:avLst/>
          </a:prstGeom>
          <a:noFill/>
          <a:ln w="19050" cap="flat" cmpd="sng">
            <a:solidFill>
              <a:schemeClr val="dk1"/>
            </a:solidFill>
            <a:prstDash val="solid"/>
            <a:round/>
            <a:headEnd type="none" w="med" len="med"/>
            <a:tailEnd type="none" w="med" len="med"/>
          </a:ln>
        </p:spPr>
      </p:cxnSp>
      <p:pic>
        <p:nvPicPr>
          <p:cNvPr id="328" name="Google Shape;328;p42"/>
          <p:cNvPicPr preferRelativeResize="0"/>
          <p:nvPr/>
        </p:nvPicPr>
        <p:blipFill>
          <a:blip r:embed="rId3">
            <a:alphaModFix/>
          </a:blip>
          <a:stretch>
            <a:fillRect/>
          </a:stretch>
        </p:blipFill>
        <p:spPr>
          <a:xfrm>
            <a:off x="6255000" y="2964725"/>
            <a:ext cx="2763900" cy="1830799"/>
          </a:xfrm>
          <a:prstGeom prst="rect">
            <a:avLst/>
          </a:prstGeom>
          <a:noFill/>
          <a:ln>
            <a:noFill/>
          </a:ln>
        </p:spPr>
      </p:pic>
      <p:pic>
        <p:nvPicPr>
          <p:cNvPr id="329" name="Google Shape;329;p42"/>
          <p:cNvPicPr preferRelativeResize="0"/>
          <p:nvPr/>
        </p:nvPicPr>
        <p:blipFill>
          <a:blip r:embed="rId4">
            <a:alphaModFix/>
          </a:blip>
          <a:stretch>
            <a:fillRect/>
          </a:stretch>
        </p:blipFill>
        <p:spPr>
          <a:xfrm>
            <a:off x="3965950" y="2964725"/>
            <a:ext cx="2444752" cy="1830799"/>
          </a:xfrm>
          <a:prstGeom prst="rect">
            <a:avLst/>
          </a:prstGeom>
          <a:noFill/>
          <a:ln>
            <a:noFill/>
          </a:ln>
        </p:spPr>
      </p:pic>
      <p:pic>
        <p:nvPicPr>
          <p:cNvPr id="330" name="Google Shape;330;p42"/>
          <p:cNvPicPr preferRelativeResize="0"/>
          <p:nvPr/>
        </p:nvPicPr>
        <p:blipFill>
          <a:blip r:embed="rId5">
            <a:alphaModFix/>
          </a:blip>
          <a:stretch>
            <a:fillRect/>
          </a:stretch>
        </p:blipFill>
        <p:spPr>
          <a:xfrm>
            <a:off x="2070625" y="2964726"/>
            <a:ext cx="1895324" cy="1830795"/>
          </a:xfrm>
          <a:prstGeom prst="rect">
            <a:avLst/>
          </a:prstGeom>
          <a:noFill/>
          <a:ln>
            <a:noFill/>
          </a:ln>
        </p:spPr>
      </p:pic>
      <p:pic>
        <p:nvPicPr>
          <p:cNvPr id="331" name="Google Shape;331;p42"/>
          <p:cNvPicPr preferRelativeResize="0"/>
          <p:nvPr/>
        </p:nvPicPr>
        <p:blipFill rotWithShape="1">
          <a:blip r:embed="rId6">
            <a:alphaModFix/>
          </a:blip>
          <a:srcRect l="-1050"/>
          <a:stretch/>
        </p:blipFill>
        <p:spPr>
          <a:xfrm>
            <a:off x="121455" y="2964725"/>
            <a:ext cx="1949170" cy="1830800"/>
          </a:xfrm>
          <a:prstGeom prst="rect">
            <a:avLst/>
          </a:prstGeom>
          <a:noFill/>
          <a:ln>
            <a:noFill/>
          </a:ln>
        </p:spPr>
      </p:pic>
      <p:sp>
        <p:nvSpPr>
          <p:cNvPr id="332" name="Google Shape;332;p42"/>
          <p:cNvSpPr txBox="1">
            <a:spLocks noGrp="1"/>
          </p:cNvSpPr>
          <p:nvPr>
            <p:ph type="subTitle" idx="1"/>
          </p:nvPr>
        </p:nvSpPr>
        <p:spPr>
          <a:xfrm>
            <a:off x="720000" y="1408050"/>
            <a:ext cx="5535000" cy="1429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User-Friendly: Easy to add pictures and train.</a:t>
            </a:r>
            <a:endParaRPr dirty="0"/>
          </a:p>
          <a:p>
            <a:pPr marL="457200" lvl="0" indent="-317500" algn="l" rtl="0">
              <a:lnSpc>
                <a:spcPct val="150000"/>
              </a:lnSpc>
              <a:spcBef>
                <a:spcPts val="0"/>
              </a:spcBef>
              <a:spcAft>
                <a:spcPts val="0"/>
              </a:spcAft>
              <a:buSzPts val="1400"/>
              <a:buChar char="➔"/>
            </a:pPr>
            <a:r>
              <a:rPr lang="en" dirty="0"/>
              <a:t>Quick Learning: Learns fast and gives good results.</a:t>
            </a:r>
            <a:endParaRPr dirty="0"/>
          </a:p>
          <a:p>
            <a:pPr marL="457200" lvl="0" indent="-317500" algn="l" rtl="0">
              <a:lnSpc>
                <a:spcPct val="150000"/>
              </a:lnSpc>
              <a:spcBef>
                <a:spcPts val="0"/>
              </a:spcBef>
              <a:spcAft>
                <a:spcPts val="0"/>
              </a:spcAft>
              <a:buSzPts val="1400"/>
              <a:buChar char="➔"/>
            </a:pPr>
            <a:r>
              <a:rPr lang="en" dirty="0"/>
              <a:t>Outputs: Can make models for websites or apps.</a:t>
            </a:r>
            <a:endParaRPr dirty="0"/>
          </a:p>
          <a:p>
            <a:pPr marL="457200" lvl="0" indent="-317500" algn="l" rtl="0">
              <a:lnSpc>
                <a:spcPct val="150000"/>
              </a:lnSpc>
              <a:spcBef>
                <a:spcPts val="0"/>
              </a:spcBef>
              <a:spcAft>
                <a:spcPts val="0"/>
              </a:spcAft>
              <a:buSzPts val="1400"/>
              <a:buChar char="➔"/>
            </a:pPr>
            <a:r>
              <a:rPr lang="en" dirty="0"/>
              <a:t>Problem: Making the API for our bin was hard.</a:t>
            </a:r>
            <a:endParaRPr sz="12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500"/>
                                        <p:tgtEl>
                                          <p:spTgt spid="3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0"/>
                                        </p:tgtEl>
                                        <p:attrNameLst>
                                          <p:attrName>style.visibility</p:attrName>
                                        </p:attrNameLst>
                                      </p:cBhvr>
                                      <p:to>
                                        <p:strVal val="visible"/>
                                      </p:to>
                                    </p:set>
                                    <p:animEffect transition="in" filter="fade">
                                      <p:cBhvr>
                                        <p:cTn id="12" dur="500"/>
                                        <p:tgtEl>
                                          <p:spTgt spid="3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9"/>
                                        </p:tgtEl>
                                        <p:attrNameLst>
                                          <p:attrName>style.visibility</p:attrName>
                                        </p:attrNameLst>
                                      </p:cBhvr>
                                      <p:to>
                                        <p:strVal val="visible"/>
                                      </p:to>
                                    </p:set>
                                    <p:animEffect transition="in" filter="fade">
                                      <p:cBhvr>
                                        <p:cTn id="17" dur="500"/>
                                        <p:tgtEl>
                                          <p:spTgt spid="3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8"/>
                                        </p:tgtEl>
                                        <p:attrNameLst>
                                          <p:attrName>style.visibility</p:attrName>
                                        </p:attrNameLst>
                                      </p:cBhvr>
                                      <p:to>
                                        <p:strVal val="visible"/>
                                      </p:to>
                                    </p:set>
                                    <p:animEffect transition="in" filter="fade">
                                      <p:cBhvr>
                                        <p:cTn id="22"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3"/>
          <p:cNvSpPr txBox="1">
            <a:spLocks noGrp="1"/>
          </p:cNvSpPr>
          <p:nvPr>
            <p:ph type="title"/>
          </p:nvPr>
        </p:nvSpPr>
        <p:spPr>
          <a:xfrm>
            <a:off x="720000" y="604075"/>
            <a:ext cx="7929730" cy="1151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Edge Impulse: </a:t>
            </a:r>
            <a:endParaRPr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endParaRPr>
          </a:p>
          <a:p>
            <a:pPr marL="0" lvl="0" indent="0" algn="l" rtl="0">
              <a:spcBef>
                <a:spcPts val="0"/>
              </a:spcBef>
              <a:spcAft>
                <a:spcPts val="0"/>
              </a:spcAft>
              <a:buNone/>
            </a:pPr>
            <a:r>
              <a:rPr lang="en"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rPr>
              <a:t>Smart and Efficient for ESP32 CAM</a:t>
            </a:r>
            <a:endParaRPr sz="3400" b="1"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a:endParaRPr>
          </a:p>
          <a:p>
            <a:pPr marL="0" lvl="0" indent="0" algn="l" rtl="0">
              <a:spcBef>
                <a:spcPts val="0"/>
              </a:spcBef>
              <a:spcAft>
                <a:spcPts val="0"/>
              </a:spcAft>
              <a:buNone/>
            </a:pPr>
            <a:endParaRPr b="1" dirty="0">
              <a:latin typeface="Open Sans"/>
              <a:ea typeface="Open Sans"/>
              <a:cs typeface="Open Sans"/>
              <a:sym typeface="Open Sans"/>
            </a:endParaRPr>
          </a:p>
        </p:txBody>
      </p:sp>
      <p:cxnSp>
        <p:nvCxnSpPr>
          <p:cNvPr id="338" name="Google Shape;338;p43"/>
          <p:cNvCxnSpPr/>
          <p:nvPr/>
        </p:nvCxnSpPr>
        <p:spPr>
          <a:xfrm>
            <a:off x="715100" y="1819553"/>
            <a:ext cx="7713900" cy="0"/>
          </a:xfrm>
          <a:prstGeom prst="straightConnector1">
            <a:avLst/>
          </a:prstGeom>
          <a:noFill/>
          <a:ln w="19050" cap="flat" cmpd="sng">
            <a:solidFill>
              <a:schemeClr val="dk1"/>
            </a:solidFill>
            <a:prstDash val="solid"/>
            <a:round/>
            <a:headEnd type="none" w="med" len="med"/>
            <a:tailEnd type="none" w="med" len="med"/>
          </a:ln>
        </p:spPr>
      </p:cxnSp>
      <p:pic>
        <p:nvPicPr>
          <p:cNvPr id="339" name="Google Shape;339;p43"/>
          <p:cNvPicPr preferRelativeResize="0"/>
          <p:nvPr/>
        </p:nvPicPr>
        <p:blipFill>
          <a:blip r:embed="rId3">
            <a:alphaModFix/>
          </a:blip>
          <a:stretch>
            <a:fillRect/>
          </a:stretch>
        </p:blipFill>
        <p:spPr>
          <a:xfrm>
            <a:off x="5966400" y="1958075"/>
            <a:ext cx="3102650" cy="2499151"/>
          </a:xfrm>
          <a:prstGeom prst="rect">
            <a:avLst/>
          </a:prstGeom>
          <a:noFill/>
          <a:ln>
            <a:noFill/>
          </a:ln>
        </p:spPr>
      </p:pic>
      <p:sp>
        <p:nvSpPr>
          <p:cNvPr id="340" name="Google Shape;340;p43"/>
          <p:cNvSpPr txBox="1"/>
          <p:nvPr/>
        </p:nvSpPr>
        <p:spPr>
          <a:xfrm>
            <a:off x="720000" y="1895750"/>
            <a:ext cx="5246400" cy="2623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300" b="1" dirty="0">
                <a:solidFill>
                  <a:schemeClr val="dk1"/>
                </a:solidFill>
                <a:latin typeface="Open Sans"/>
                <a:ea typeface="Open Sans"/>
                <a:cs typeface="Open Sans"/>
                <a:sym typeface="Open Sans"/>
              </a:rPr>
              <a:t>What is Edge Impulse?</a:t>
            </a:r>
            <a:endParaRPr sz="1300" b="1" dirty="0">
              <a:solidFill>
                <a:schemeClr val="dk1"/>
              </a:solidFill>
              <a:latin typeface="Open Sans"/>
              <a:ea typeface="Open Sans"/>
              <a:cs typeface="Open Sans"/>
              <a:sym typeface="Open Sans"/>
            </a:endParaRPr>
          </a:p>
          <a:p>
            <a:pPr marL="0" lvl="0" indent="0" algn="l" rtl="0">
              <a:lnSpc>
                <a:spcPct val="100000"/>
              </a:lnSpc>
              <a:spcBef>
                <a:spcPts val="1600"/>
              </a:spcBef>
              <a:spcAft>
                <a:spcPts val="0"/>
              </a:spcAft>
              <a:buNone/>
            </a:pPr>
            <a:r>
              <a:rPr lang="en" sz="1200" dirty="0">
                <a:solidFill>
                  <a:schemeClr val="dk1"/>
                </a:solidFill>
                <a:latin typeface="Open Sans"/>
                <a:ea typeface="Open Sans"/>
                <a:cs typeface="Open Sans"/>
                <a:sym typeface="Open Sans"/>
              </a:rPr>
              <a:t>A tool that helps to put smart models directly into small devices like ESP32 CAM.</a:t>
            </a:r>
            <a:endParaRPr sz="1200" dirty="0">
              <a:solidFill>
                <a:schemeClr val="dk1"/>
              </a:solidFill>
              <a:latin typeface="Open Sans"/>
              <a:ea typeface="Open Sans"/>
              <a:cs typeface="Open Sans"/>
              <a:sym typeface="Open Sans"/>
            </a:endParaRPr>
          </a:p>
          <a:p>
            <a:pPr marL="457200" lvl="0" indent="-304800" algn="just" rtl="0">
              <a:lnSpc>
                <a:spcPct val="115000"/>
              </a:lnSpc>
              <a:spcBef>
                <a:spcPts val="160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Fits ESP32 CAM Perfectly: Designed for devices with less power and space.</a:t>
            </a:r>
            <a:endParaRPr sz="1200" dirty="0">
              <a:solidFill>
                <a:schemeClr val="dk1"/>
              </a:solidFill>
              <a:latin typeface="Open Sans"/>
              <a:ea typeface="Open Sans"/>
              <a:cs typeface="Open Sans"/>
              <a:sym typeface="Open Sans"/>
            </a:endParaRPr>
          </a:p>
          <a:p>
            <a:pPr marL="457200" lvl="0" indent="-304800" algn="just"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Easy to Use: User-friendly way to train and deploy models.</a:t>
            </a:r>
            <a:endParaRPr sz="1200" dirty="0">
              <a:solidFill>
                <a:schemeClr val="dk1"/>
              </a:solidFill>
              <a:latin typeface="Open Sans"/>
              <a:ea typeface="Open Sans"/>
              <a:cs typeface="Open Sans"/>
              <a:sym typeface="Open Sans"/>
            </a:endParaRPr>
          </a:p>
          <a:p>
            <a:pPr marL="457200" lvl="0" indent="-304800" algn="just"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Direct Deployment: Puts the trained model right into the ESP32 CAM.</a:t>
            </a:r>
            <a:endParaRPr sz="1200" dirty="0">
              <a:solidFill>
                <a:schemeClr val="dk1"/>
              </a:solidFill>
              <a:latin typeface="Open Sans"/>
              <a:ea typeface="Open Sans"/>
              <a:cs typeface="Open Sans"/>
              <a:sym typeface="Open Sans"/>
            </a:endParaRPr>
          </a:p>
          <a:p>
            <a:pPr marL="457200" lvl="0" indent="-304800" algn="just" rtl="0">
              <a:lnSpc>
                <a:spcPct val="115000"/>
              </a:lnSpc>
              <a:spcBef>
                <a:spcPts val="0"/>
              </a:spcBef>
              <a:spcAft>
                <a:spcPts val="0"/>
              </a:spcAft>
              <a:buClr>
                <a:schemeClr val="dk1"/>
              </a:buClr>
              <a:buSzPts val="1200"/>
              <a:buFont typeface="Open Sans"/>
              <a:buChar char="❖"/>
            </a:pPr>
            <a:r>
              <a:rPr lang="en" sz="1200" dirty="0">
                <a:solidFill>
                  <a:schemeClr val="dk1"/>
                </a:solidFill>
                <a:latin typeface="Open Sans"/>
                <a:ea typeface="Open Sans"/>
                <a:cs typeface="Open Sans"/>
                <a:sym typeface="Open Sans"/>
              </a:rPr>
              <a:t>Suitable for Our Bin: Makes our smart bin smarter without needing extra parts or steps.</a:t>
            </a:r>
            <a:endParaRPr sz="1200" dirty="0">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Industrial Recycling Pitch Deck by Slidesgo">
  <a:themeElements>
    <a:clrScheme name="Simple Light">
      <a:dk1>
        <a:srgbClr val="000000"/>
      </a:dk1>
      <a:lt1>
        <a:srgbClr val="FFFFFF"/>
      </a:lt1>
      <a:dk2>
        <a:srgbClr val="FFFFFF"/>
      </a:dk2>
      <a:lt2>
        <a:srgbClr val="707070"/>
      </a:lt2>
      <a:accent1>
        <a:srgbClr val="E2E2E2"/>
      </a:accent1>
      <a:accent2>
        <a:srgbClr val="FFE457"/>
      </a:accent2>
      <a:accent3>
        <a:srgbClr val="B97A67"/>
      </a:accent3>
      <a:accent4>
        <a:srgbClr val="61B988"/>
      </a:accent4>
      <a:accent5>
        <a:srgbClr val="01977F"/>
      </a:accent5>
      <a:accent6>
        <a:srgbClr val="5AC1D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5110</Words>
  <Application>Microsoft Office PowerPoint</Application>
  <PresentationFormat>On-screen Show (16:9)</PresentationFormat>
  <Paragraphs>353</Paragraphs>
  <Slides>25</Slides>
  <Notes>25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Open Sans</vt:lpstr>
      <vt:lpstr>Roboto Medium</vt:lpstr>
      <vt:lpstr>Arial</vt:lpstr>
      <vt:lpstr>Roboto Thin</vt:lpstr>
      <vt:lpstr>Bebas Neue</vt:lpstr>
      <vt:lpstr>Open Sans ExtraBold</vt:lpstr>
      <vt:lpstr>Roboto</vt:lpstr>
      <vt:lpstr>Wingdings</vt:lpstr>
      <vt:lpstr>Industrial Recycling Pitch Deck by Slidesgo</vt:lpstr>
      <vt:lpstr>DESIGN AND IMPLEMENTATION OF SMART WASTE BIN AND MONITORING SYSTEM USING INTERNET OF THINGS AND MACHINE LEARNING</vt:lpstr>
      <vt:lpstr>INTRODUCTION</vt:lpstr>
      <vt:lpstr>Gaps in Current Smart Bin Designs and related papers</vt:lpstr>
      <vt:lpstr>OBJECTIVE</vt:lpstr>
      <vt:lpstr>Selecting ESP32 CAM OV2640:  Cost and Efficiency</vt:lpstr>
      <vt:lpstr>MobileNetV2: Lightweight yet Powerful</vt:lpstr>
      <vt:lpstr>Initial Trials with Node-RED and MobileNet</vt:lpstr>
      <vt:lpstr>Trying Google Teachable Machine </vt:lpstr>
      <vt:lpstr>Edge Impulse:  Smart and Efficient for ESP32 CAM </vt:lpstr>
      <vt:lpstr>Training Process for Waste Classification </vt:lpstr>
      <vt:lpstr>PowerPoint Presentation</vt:lpstr>
      <vt:lpstr>PowerPoint Presentation</vt:lpstr>
      <vt:lpstr>PowerPoint Presentation</vt:lpstr>
      <vt:lpstr>FOMO:  Efficient Object Detection on Edge</vt:lpstr>
      <vt:lpstr>Node: video1,2,3</vt:lpstr>
      <vt:lpstr>Block Diagram </vt:lpstr>
      <vt:lpstr>Block Diagram </vt:lpstr>
      <vt:lpstr>Battery Life Estimation:  Data and Calculations</vt:lpstr>
      <vt:lpstr>Battery Life Estimation:  Data and Calculations (Continue)</vt:lpstr>
      <vt:lpstr>Input Parameters </vt:lpstr>
      <vt:lpstr>Battery Voltage Monitoring</vt:lpstr>
      <vt:lpstr>Sameless Alerts with Line Notify</vt:lpstr>
      <vt:lpstr>Demonstration Vedio</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SMART WASTE BIN AND MONITORING SYSTEM USING INTERNET OF THINGS AND MACHINE LEARNING</dc:title>
  <dc:creator>Prestige</dc:creator>
  <cp:lastModifiedBy>Phyo Min Htet Htet</cp:lastModifiedBy>
  <cp:revision>3</cp:revision>
  <dcterms:modified xsi:type="dcterms:W3CDTF">2023-12-01T00:42:50Z</dcterms:modified>
</cp:coreProperties>
</file>